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8" r:id="rId4"/>
    <p:sldMasterId id="2147483653" r:id="rId5"/>
  </p:sldMasterIdLst>
  <p:notesMasterIdLst>
    <p:notesMasterId r:id="rId55"/>
  </p:notesMasterIdLst>
  <p:handoutMasterIdLst>
    <p:handoutMasterId r:id="rId56"/>
  </p:handoutMasterIdLst>
  <p:sldIdLst>
    <p:sldId id="256" r:id="rId6"/>
    <p:sldId id="316" r:id="rId7"/>
    <p:sldId id="317" r:id="rId8"/>
    <p:sldId id="325" r:id="rId9"/>
    <p:sldId id="318" r:id="rId10"/>
    <p:sldId id="319" r:id="rId11"/>
    <p:sldId id="322" r:id="rId12"/>
    <p:sldId id="321" r:id="rId13"/>
    <p:sldId id="320" r:id="rId14"/>
    <p:sldId id="323" r:id="rId15"/>
    <p:sldId id="324" r:id="rId16"/>
    <p:sldId id="326" r:id="rId17"/>
    <p:sldId id="327" r:id="rId18"/>
    <p:sldId id="328" r:id="rId19"/>
    <p:sldId id="329" r:id="rId20"/>
    <p:sldId id="330" r:id="rId21"/>
    <p:sldId id="331" r:id="rId22"/>
    <p:sldId id="332" r:id="rId23"/>
    <p:sldId id="333" r:id="rId24"/>
    <p:sldId id="334" r:id="rId25"/>
    <p:sldId id="335" r:id="rId26"/>
    <p:sldId id="336" r:id="rId27"/>
    <p:sldId id="337" r:id="rId28"/>
    <p:sldId id="338" r:id="rId29"/>
    <p:sldId id="339" r:id="rId30"/>
    <p:sldId id="340" r:id="rId31"/>
    <p:sldId id="341" r:id="rId32"/>
    <p:sldId id="342" r:id="rId33"/>
    <p:sldId id="344" r:id="rId34"/>
    <p:sldId id="345" r:id="rId35"/>
    <p:sldId id="349" r:id="rId36"/>
    <p:sldId id="347" r:id="rId37"/>
    <p:sldId id="348" r:id="rId38"/>
    <p:sldId id="350" r:id="rId39"/>
    <p:sldId id="351" r:id="rId40"/>
    <p:sldId id="352" r:id="rId41"/>
    <p:sldId id="353" r:id="rId42"/>
    <p:sldId id="354" r:id="rId43"/>
    <p:sldId id="355" r:id="rId44"/>
    <p:sldId id="356" r:id="rId45"/>
    <p:sldId id="360" r:id="rId46"/>
    <p:sldId id="357" r:id="rId47"/>
    <p:sldId id="358" r:id="rId48"/>
    <p:sldId id="359" r:id="rId49"/>
    <p:sldId id="361" r:id="rId50"/>
    <p:sldId id="362" r:id="rId51"/>
    <p:sldId id="364" r:id="rId52"/>
    <p:sldId id="365" r:id="rId53"/>
    <p:sldId id="366" r:id="rId54"/>
  </p:sldIdLst>
  <p:sldSz cx="9144000" cy="6858000" type="screen4x3"/>
  <p:notesSz cx="6858000" cy="9144000"/>
  <p:defaultTextStyle>
    <a:defPPr>
      <a:defRPr lang="de-DE"/>
    </a:defPPr>
    <a:lvl1pPr algn="l" rtl="0" fontAlgn="base">
      <a:lnSpc>
        <a:spcPct val="90000"/>
      </a:lnSpc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lnSpc>
        <a:spcPct val="90000"/>
      </a:lnSpc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lnSpc>
        <a:spcPct val="90000"/>
      </a:lnSpc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lnSpc>
        <a:spcPct val="90000"/>
      </a:lnSpc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lnSpc>
        <a:spcPct val="90000"/>
      </a:lnSpc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33"/>
    <a:srgbClr val="FF0000"/>
    <a:srgbClr val="69AE23"/>
    <a:srgbClr val="003A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3072" autoAdjust="0"/>
    <p:restoredTop sz="84036" autoAdjust="0"/>
  </p:normalViewPr>
  <p:slideViewPr>
    <p:cSldViewPr snapToGrid="0">
      <p:cViewPr varScale="1">
        <p:scale>
          <a:sx n="59" d="100"/>
          <a:sy n="59" d="100"/>
        </p:scale>
        <p:origin x="-133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39" d="100"/>
          <a:sy n="39" d="100"/>
        </p:scale>
        <p:origin x="-300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25801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08025" y="525463"/>
            <a:ext cx="3351213" cy="2333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41363" y="3178175"/>
            <a:ext cx="5486400" cy="528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5495286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2548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259" name="Picture 11" descr="Presentation_Template_Title_ne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8"/>
            <a:ext cx="9144000" cy="6858000"/>
          </a:xfrm>
          <a:prstGeom prst="rect">
            <a:avLst/>
          </a:prstGeom>
          <a:noFill/>
        </p:spPr>
      </p:pic>
      <p:pic>
        <p:nvPicPr>
          <p:cNvPr id="181260" name="Picture 12"/>
          <p:cNvPicPr>
            <a:picLocks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/>
          <a:stretch>
            <a:fillRect/>
          </a:stretch>
        </p:blipFill>
        <p:spPr bwMode="auto">
          <a:xfrm>
            <a:off x="7423150" y="504825"/>
            <a:ext cx="1263650" cy="1136650"/>
          </a:xfrm>
          <a:prstGeom prst="rect">
            <a:avLst/>
          </a:prstGeom>
          <a:noFill/>
        </p:spPr>
      </p:pic>
      <p:sp>
        <p:nvSpPr>
          <p:cNvPr id="181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3598863"/>
            <a:ext cx="8456613" cy="514350"/>
          </a:xfrm>
        </p:spPr>
        <p:txBody>
          <a:bodyPr/>
          <a:lstStyle>
            <a:lvl1pPr>
              <a:defRPr sz="32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850" y="4318000"/>
            <a:ext cx="8456613" cy="1006475"/>
          </a:xfrm>
        </p:spPr>
        <p:txBody>
          <a:bodyPr/>
          <a:lstStyle>
            <a:lvl1pPr marL="0" indent="0">
              <a:lnSpc>
                <a:spcPct val="90000"/>
              </a:lnSpc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ts val="2600"/>
              </a:lnSpc>
              <a:spcBef>
                <a:spcPts val="300"/>
              </a:spcBef>
              <a:spcAft>
                <a:spcPts val="600"/>
              </a:spcAft>
              <a:defRPr sz="2400"/>
            </a:lvl1pPr>
            <a:lvl2pPr marL="180975" indent="-180975">
              <a:lnSpc>
                <a:spcPts val="2600"/>
              </a:lnSpc>
              <a:spcBef>
                <a:spcPts val="300"/>
              </a:spcBef>
              <a:spcAft>
                <a:spcPts val="600"/>
              </a:spcAft>
              <a:buFont typeface="Arial" pitchFamily="34" charset="0"/>
              <a:buChar char="•"/>
              <a:tabLst>
                <a:tab pos="180975" algn="l"/>
              </a:tabLst>
              <a:defRPr sz="2000">
                <a:latin typeface="Tahoma" pitchFamily="34" charset="0"/>
                <a:cs typeface="Tahoma" pitchFamily="34" charset="0"/>
              </a:defRPr>
            </a:lvl2pPr>
            <a:lvl3pPr marL="355600" indent="-174625">
              <a:lnSpc>
                <a:spcPts val="2600"/>
              </a:lnSpc>
              <a:spcBef>
                <a:spcPts val="300"/>
              </a:spcBef>
              <a:spcAft>
                <a:spcPts val="600"/>
              </a:spcAft>
              <a:buFont typeface="Tahoma" pitchFamily="34" charset="0"/>
              <a:buChar char="–"/>
              <a:defRPr sz="2000" baseline="0">
                <a:latin typeface="Tahoma" pitchFamily="34" charset="0"/>
                <a:cs typeface="Tahoma" pitchFamily="34" charset="0"/>
              </a:defRPr>
            </a:lvl3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70104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CBAB6D-1370-48C1-9A60-F13C755B526B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000" y="4320000"/>
            <a:ext cx="7772400" cy="110308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4000">
                <a:latin typeface="Tahoma" pitchFamily="34" charset="0"/>
                <a:cs typeface="Tahoma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3777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3363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jpeg"/><Relationship Id="rId5" Type="http://schemas.openxmlformats.org/officeDocument/2006/relationships/image" Target="../media/image5.jpe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233" name="Picture 9" descr="Presentation_Template_Innerpage_new"/>
          <p:cNvPicPr>
            <a:picLocks noChangeAspect="1" noChangeArrowheads="1"/>
          </p:cNvPicPr>
          <p:nvPr/>
        </p:nvPicPr>
        <p:blipFill>
          <a:blip r:embed="rId4" cstate="print"/>
          <a:srcRect t="92169"/>
          <a:stretch>
            <a:fillRect/>
          </a:stretch>
        </p:blipFill>
        <p:spPr bwMode="auto">
          <a:xfrm>
            <a:off x="0" y="6320971"/>
            <a:ext cx="9144000" cy="537029"/>
          </a:xfrm>
          <a:prstGeom prst="rect">
            <a:avLst/>
          </a:prstGeom>
          <a:noFill/>
        </p:spPr>
      </p:pic>
      <p:pic>
        <p:nvPicPr>
          <p:cNvPr id="180234" name="Picture 10"/>
          <p:cNvPicPr>
            <a:picLocks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/>
          <a:stretch>
            <a:fillRect/>
          </a:stretch>
        </p:blipFill>
        <p:spPr bwMode="auto">
          <a:xfrm>
            <a:off x="8096250" y="107950"/>
            <a:ext cx="882650" cy="793750"/>
          </a:xfrm>
          <a:prstGeom prst="rect">
            <a:avLst/>
          </a:prstGeom>
          <a:noFill/>
        </p:spPr>
      </p:pic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3850" y="142875"/>
            <a:ext cx="8229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 smtClean="0"/>
          </a:p>
        </p:txBody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1079500"/>
            <a:ext cx="8526463" cy="516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333333"/>
          </a:solidFill>
          <a:latin typeface="Tahoma" pitchFamily="34" charset="0"/>
          <a:ea typeface="+mj-ea"/>
          <a:cs typeface="Tahoma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333333"/>
          </a:solidFill>
          <a:latin typeface="Tahoma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333333"/>
          </a:solidFill>
          <a:latin typeface="Tahoma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333333"/>
          </a:solidFill>
          <a:latin typeface="Tahoma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333333"/>
          </a:solidFill>
          <a:latin typeface="Tahoma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333333"/>
          </a:solidFill>
          <a:latin typeface="Tahoma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333333"/>
          </a:solidFill>
          <a:latin typeface="Tahoma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333333"/>
          </a:solidFill>
          <a:latin typeface="Tahoma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333333"/>
          </a:solidFill>
          <a:latin typeface="Tahoma" pitchFamily="34" charset="0"/>
        </a:defRPr>
      </a:lvl9pPr>
    </p:titleStyle>
    <p:bodyStyle>
      <a:lvl1pPr marL="0" indent="0" algn="l" rtl="0" eaLnBrk="1" fontAlgn="base" hangingPunct="1">
        <a:lnSpc>
          <a:spcPct val="90000"/>
        </a:lnSpc>
        <a:spcBef>
          <a:spcPts val="300"/>
        </a:spcBef>
        <a:spcAft>
          <a:spcPts val="600"/>
        </a:spcAft>
        <a:buFont typeface="Wingdings" pitchFamily="2" charset="2"/>
        <a:defRPr sz="2400">
          <a:solidFill>
            <a:schemeClr val="tx1"/>
          </a:solidFill>
          <a:latin typeface="Tahoma" pitchFamily="34" charset="0"/>
          <a:ea typeface="+mn-ea"/>
          <a:cs typeface="Tahoma" pitchFamily="34" charset="0"/>
        </a:defRPr>
      </a:lvl1pPr>
      <a:lvl2pPr marL="714375" indent="-265113" algn="l" rtl="0" eaLnBrk="1" fontAlgn="base" hangingPunct="1">
        <a:lnSpc>
          <a:spcPct val="90000"/>
        </a:lnSpc>
        <a:spcBef>
          <a:spcPct val="0"/>
        </a:spcBef>
        <a:spcAft>
          <a:spcPct val="25000"/>
        </a:spcAft>
        <a:buChar char="–"/>
        <a:defRPr sz="2400">
          <a:solidFill>
            <a:schemeClr val="tx1"/>
          </a:solidFill>
          <a:latin typeface="+mn-lt"/>
        </a:defRPr>
      </a:lvl2pPr>
      <a:lvl3pPr marL="1150938" indent="-228600" algn="l" rtl="0" eaLnBrk="1" fontAlgn="base" hangingPunct="1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4503" name="Picture 7" descr="Presentation_Template_Section_new"/>
          <p:cNvPicPr>
            <a:picLocks noChangeAspect="1" noChangeArrowheads="1"/>
          </p:cNvPicPr>
          <p:nvPr/>
        </p:nvPicPr>
        <p:blipFill>
          <a:blip r:embed="rId5" cstate="print"/>
          <a:srcRect t="46065"/>
          <a:stretch>
            <a:fillRect/>
          </a:stretch>
        </p:blipFill>
        <p:spPr bwMode="auto">
          <a:xfrm>
            <a:off x="0" y="3170238"/>
            <a:ext cx="9144000" cy="3698875"/>
          </a:xfrm>
          <a:prstGeom prst="rect">
            <a:avLst/>
          </a:prstGeom>
          <a:noFill/>
        </p:spPr>
      </p:pic>
      <p:pic>
        <p:nvPicPr>
          <p:cNvPr id="234504" name="Picture 8"/>
          <p:cNvPicPr>
            <a:picLocks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/>
          <a:stretch>
            <a:fillRect/>
          </a:stretch>
        </p:blipFill>
        <p:spPr bwMode="auto">
          <a:xfrm>
            <a:off x="8096250" y="107950"/>
            <a:ext cx="882650" cy="793750"/>
          </a:xfrm>
          <a:prstGeom prst="rect">
            <a:avLst/>
          </a:prstGeom>
          <a:noFill/>
        </p:spPr>
      </p:pic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324000" y="4320000"/>
            <a:ext cx="8229600" cy="1143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81" r:id="rId2"/>
    <p:sldLayoutId id="2147483682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Tahoma" pitchFamily="34" charset="0"/>
          <a:ea typeface="+mj-ea"/>
          <a:cs typeface="Tahoma" pitchFamily="34" charset="0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ahoma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ahoma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ahoma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ahoma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ahoma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ahoma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ahoma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ahoma" pitchFamily="34" charset="0"/>
        </a:defRPr>
      </a:lvl9pPr>
    </p:titleStyle>
    <p:body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+mn-lt"/>
          <a:ea typeface="+mn-ea"/>
          <a:cs typeface="+mn-cs"/>
        </a:defRPr>
      </a:lvl1pPr>
      <a:lvl2pPr marL="822325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230313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383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850" y="4335418"/>
            <a:ext cx="8456613" cy="1006475"/>
          </a:xfrm>
        </p:spPr>
        <p:txBody>
          <a:bodyPr/>
          <a:lstStyle/>
          <a:p>
            <a:r>
              <a:rPr lang="en-GB" dirty="0" smtClean="0"/>
              <a:t>Estudos de </a:t>
            </a:r>
            <a:r>
              <a:rPr lang="en-GB" dirty="0" err="1" smtClean="0"/>
              <a:t>caso</a:t>
            </a:r>
            <a:r>
              <a:rPr lang="en-GB" dirty="0" smtClean="0"/>
              <a:t>-parte 2: </a:t>
            </a:r>
          </a:p>
          <a:p>
            <a:r>
              <a:rPr lang="en-GB" dirty="0" err="1" smtClean="0"/>
              <a:t>Casos</a:t>
            </a:r>
            <a:r>
              <a:rPr lang="en-GB" dirty="0" smtClean="0"/>
              <a:t> 7-11</a:t>
            </a:r>
          </a:p>
          <a:p>
            <a:endParaRPr lang="en-GB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323850" y="5981382"/>
            <a:ext cx="8456613" cy="70680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eaLnBrk="0" hangingPunct="0">
              <a:spcAft>
                <a:spcPct val="30000"/>
              </a:spcAft>
            </a:pPr>
            <a:r>
              <a:rPr lang="en-GB" sz="2000" dirty="0" smtClean="0">
                <a:solidFill>
                  <a:schemeClr val="bg1"/>
                </a:solidFill>
              </a:rPr>
              <a:t>Parte 2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323850" y="3598863"/>
            <a:ext cx="8456613" cy="514350"/>
          </a:xfrm>
        </p:spPr>
        <p:txBody>
          <a:bodyPr/>
          <a:lstStyle/>
          <a:p>
            <a:r>
              <a:rPr lang="en-GB" dirty="0" err="1" smtClean="0"/>
              <a:t>Apresentação</a:t>
            </a:r>
            <a:r>
              <a:rPr lang="en-GB" dirty="0" smtClean="0"/>
              <a:t> 5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283284" y="821771"/>
            <a:ext cx="8526463" cy="5162550"/>
          </a:xfrm>
        </p:spPr>
        <p:txBody>
          <a:bodyPr/>
          <a:lstStyle/>
          <a:p>
            <a:pPr marL="342900" indent="-342900">
              <a:spcAft>
                <a:spcPts val="1200"/>
              </a:spcAft>
              <a:buFont typeface="Wingdings" pitchFamily="2" charset="2"/>
              <a:buChar char="§"/>
            </a:pPr>
            <a:r>
              <a:rPr lang="en-US" sz="2000" dirty="0">
                <a:ea typeface="ＭＳ Ｐゴシック" pitchFamily="34" charset="-128"/>
              </a:rPr>
              <a:t>S. </a:t>
            </a:r>
            <a:r>
              <a:rPr lang="en-US" sz="2000" dirty="0" smtClean="0">
                <a:ea typeface="ＭＳ Ｐゴシック" pitchFamily="34" charset="-128"/>
              </a:rPr>
              <a:t>Silva, </a:t>
            </a:r>
            <a:r>
              <a:rPr lang="en-US" sz="2000" dirty="0">
                <a:ea typeface="ＭＳ Ｐゴシック" pitchFamily="34" charset="-128"/>
              </a:rPr>
              <a:t>um </a:t>
            </a:r>
            <a:r>
              <a:rPr lang="en-US" sz="2000" dirty="0" err="1" smtClean="0">
                <a:ea typeface="ＭＳ Ｐゴシック" pitchFamily="34" charset="-128"/>
              </a:rPr>
              <a:t>homem</a:t>
            </a:r>
            <a:r>
              <a:rPr lang="en-US" sz="2000" dirty="0" smtClean="0">
                <a:ea typeface="ＭＳ Ｐゴシック" pitchFamily="34" charset="-128"/>
              </a:rPr>
              <a:t> de </a:t>
            </a:r>
            <a:r>
              <a:rPr lang="en-US" sz="2000" dirty="0">
                <a:ea typeface="ＭＳ Ｐゴシック" pitchFamily="34" charset="-128"/>
              </a:rPr>
              <a:t>72 anos de </a:t>
            </a:r>
            <a:r>
              <a:rPr lang="en-US" sz="2000" dirty="0" err="1" smtClean="0">
                <a:ea typeface="ＭＳ Ｐゴシック" pitchFamily="34" charset="-128"/>
              </a:rPr>
              <a:t>idade</a:t>
            </a:r>
            <a:r>
              <a:rPr lang="en-US" sz="2000" dirty="0">
                <a:ea typeface="ＭＳ Ｐゴシック" pitchFamily="34" charset="-128"/>
              </a:rPr>
              <a:t> </a:t>
            </a:r>
            <a:r>
              <a:rPr lang="en-US" sz="2000" dirty="0" smtClean="0">
                <a:ea typeface="ＭＳ Ｐゴシック" pitchFamily="34" charset="-128"/>
              </a:rPr>
              <a:t>reside </a:t>
            </a:r>
            <a:r>
              <a:rPr lang="en-US" sz="2000" dirty="0" err="1" smtClean="0">
                <a:ea typeface="ＭＳ Ｐゴシック" pitchFamily="34" charset="-128"/>
              </a:rPr>
              <a:t>na</a:t>
            </a:r>
            <a:r>
              <a:rPr lang="en-US" sz="2000" dirty="0" smtClean="0">
                <a:ea typeface="ＭＳ Ｐゴシック" pitchFamily="34" charset="-128"/>
              </a:rPr>
              <a:t> </a:t>
            </a:r>
            <a:r>
              <a:rPr lang="en-US" sz="2000" dirty="0" err="1" smtClean="0">
                <a:ea typeface="ＭＳ Ｐゴシック" pitchFamily="34" charset="-128"/>
              </a:rPr>
              <a:t>instituição</a:t>
            </a:r>
            <a:r>
              <a:rPr lang="en-US" sz="2000" dirty="0" smtClean="0">
                <a:ea typeface="ＭＳ Ｐゴシック" pitchFamily="34" charset="-128"/>
              </a:rPr>
              <a:t> </a:t>
            </a:r>
            <a:r>
              <a:rPr lang="en-US" sz="2000" dirty="0" err="1" smtClean="0">
                <a:ea typeface="ＭＳ Ｐゴシック" pitchFamily="34" charset="-128"/>
              </a:rPr>
              <a:t>há</a:t>
            </a:r>
            <a:r>
              <a:rPr lang="en-US" sz="2000" dirty="0" smtClean="0">
                <a:ea typeface="ＭＳ Ｐゴシック" pitchFamily="34" charset="-128"/>
              </a:rPr>
              <a:t> </a:t>
            </a:r>
            <a:r>
              <a:rPr lang="fr-BE" sz="2000" dirty="0" err="1" smtClean="0">
                <a:ea typeface="ＭＳ Ｐゴシック" pitchFamily="34" charset="-128"/>
              </a:rPr>
              <a:t>seis</a:t>
            </a:r>
            <a:r>
              <a:rPr lang="fr-BE" sz="2000" dirty="0" smtClean="0">
                <a:ea typeface="ＭＳ Ｐゴシック" pitchFamily="34" charset="-128"/>
              </a:rPr>
              <a:t> </a:t>
            </a:r>
            <a:r>
              <a:rPr lang="fr-BE" sz="2000" dirty="0" err="1" smtClean="0">
                <a:ea typeface="ＭＳ Ｐゴシック" pitchFamily="34" charset="-128"/>
              </a:rPr>
              <a:t>meses</a:t>
            </a:r>
            <a:r>
              <a:rPr lang="fr-BE" sz="2000" dirty="0" smtClean="0">
                <a:ea typeface="ＭＳ Ｐゴシック" pitchFamily="34" charset="-128"/>
              </a:rPr>
              <a:t>.</a:t>
            </a:r>
          </a:p>
          <a:p>
            <a:pPr marL="342900" indent="-342900">
              <a:spcAft>
                <a:spcPts val="1200"/>
              </a:spcAft>
              <a:buFont typeface="Wingdings" pitchFamily="2" charset="2"/>
              <a:buChar char="§"/>
            </a:pPr>
            <a:r>
              <a:rPr lang="fr-BE" sz="2000" dirty="0" err="1" smtClean="0">
                <a:ea typeface="ＭＳ Ｐゴシック" pitchFamily="34" charset="-128"/>
              </a:rPr>
              <a:t>Esteve</a:t>
            </a:r>
            <a:r>
              <a:rPr lang="fr-BE" sz="2000" dirty="0" smtClean="0">
                <a:ea typeface="ＭＳ Ｐゴシック" pitchFamily="34" charset="-128"/>
              </a:rPr>
              <a:t> </a:t>
            </a:r>
            <a:r>
              <a:rPr lang="fr-BE" sz="2000" dirty="0" err="1" smtClean="0">
                <a:ea typeface="ＭＳ Ｐゴシック" pitchFamily="34" charset="-128"/>
              </a:rPr>
              <a:t>internado</a:t>
            </a:r>
            <a:r>
              <a:rPr lang="fr-BE" sz="2000" dirty="0" smtClean="0">
                <a:ea typeface="ＭＳ Ｐゴシック" pitchFamily="34" charset="-128"/>
              </a:rPr>
              <a:t> </a:t>
            </a:r>
            <a:r>
              <a:rPr lang="fr-BE" sz="2000" dirty="0" err="1" smtClean="0">
                <a:ea typeface="ＭＳ Ｐゴシック" pitchFamily="34" charset="-128"/>
              </a:rPr>
              <a:t>num</a:t>
            </a:r>
            <a:r>
              <a:rPr lang="fr-BE" sz="2000" dirty="0" smtClean="0">
                <a:ea typeface="ＭＳ Ｐゴシック" pitchFamily="34" charset="-128"/>
              </a:rPr>
              <a:t> </a:t>
            </a:r>
            <a:r>
              <a:rPr lang="fr-BE" sz="2000" dirty="0" err="1" smtClean="0">
                <a:ea typeface="ＭＳ Ｐゴシック" pitchFamily="34" charset="-128"/>
              </a:rPr>
              <a:t>hospital</a:t>
            </a:r>
            <a:r>
              <a:rPr lang="fr-BE" sz="2000" dirty="0" smtClean="0">
                <a:ea typeface="ＭＳ Ｐゴシック" pitchFamily="34" charset="-128"/>
              </a:rPr>
              <a:t> entre 18 de </a:t>
            </a:r>
            <a:r>
              <a:rPr lang="fr-BE" sz="2000" dirty="0" err="1" smtClean="0">
                <a:ea typeface="ＭＳ Ｐゴシック" pitchFamily="34" charset="-128"/>
              </a:rPr>
              <a:t>novembro</a:t>
            </a:r>
            <a:r>
              <a:rPr lang="fr-BE" sz="2000" dirty="0" smtClean="0">
                <a:ea typeface="ＭＳ Ｐゴシック" pitchFamily="34" charset="-128"/>
              </a:rPr>
              <a:t> e 1 de </a:t>
            </a:r>
            <a:r>
              <a:rPr lang="fr-BE" sz="2000" dirty="0" err="1" smtClean="0">
                <a:ea typeface="ＭＳ Ｐゴシック" pitchFamily="34" charset="-128"/>
              </a:rPr>
              <a:t>dezembro</a:t>
            </a:r>
            <a:r>
              <a:rPr lang="fr-BE" sz="2000" dirty="0" smtClean="0">
                <a:ea typeface="ＭＳ Ｐゴシック" pitchFamily="34" charset="-128"/>
              </a:rPr>
              <a:t> de 2015, </a:t>
            </a:r>
            <a:r>
              <a:rPr lang="fr-BE" sz="2000" dirty="0" err="1" smtClean="0">
                <a:ea typeface="ＭＳ Ｐゴシック" pitchFamily="34" charset="-128"/>
              </a:rPr>
              <a:t>por</a:t>
            </a:r>
            <a:r>
              <a:rPr lang="fr-BE" sz="2000" dirty="0" smtClean="0">
                <a:ea typeface="ＭＳ Ｐゴシック" pitchFamily="34" charset="-128"/>
              </a:rPr>
              <a:t> </a:t>
            </a:r>
            <a:r>
              <a:rPr lang="fr-BE" sz="2000" dirty="0" err="1" smtClean="0">
                <a:ea typeface="ＭＳ Ｐゴシック" pitchFamily="34" charset="-128"/>
              </a:rPr>
              <a:t>gastroenterite</a:t>
            </a:r>
            <a:r>
              <a:rPr lang="fr-BE" sz="2000" dirty="0" smtClean="0">
                <a:ea typeface="ＭＳ Ｐゴシック" pitchFamily="34" charset="-128"/>
              </a:rPr>
              <a:t> </a:t>
            </a:r>
            <a:r>
              <a:rPr lang="fr-BE" sz="2000" dirty="0" err="1" smtClean="0">
                <a:ea typeface="ＭＳ Ｐゴシック" pitchFamily="34" charset="-128"/>
              </a:rPr>
              <a:t>com</a:t>
            </a:r>
            <a:r>
              <a:rPr lang="fr-BE" sz="2000" dirty="0" smtClean="0">
                <a:ea typeface="ＭＳ Ｐゴシック" pitchFamily="34" charset="-128"/>
              </a:rPr>
              <a:t> </a:t>
            </a:r>
            <a:r>
              <a:rPr lang="fr-BE" sz="2000" dirty="0" err="1" smtClean="0">
                <a:ea typeface="ＭＳ Ｐゴシック" pitchFamily="34" charset="-128"/>
              </a:rPr>
              <a:t>desidratação</a:t>
            </a:r>
            <a:r>
              <a:rPr lang="fr-BE" sz="2000" dirty="0">
                <a:ea typeface="ＭＳ Ｐゴシック" pitchFamily="34" charset="-128"/>
              </a:rPr>
              <a:t> grave.</a:t>
            </a:r>
            <a:endParaRPr lang="fr-BE" sz="2000" dirty="0" smtClean="0">
              <a:ea typeface="ＭＳ Ｐゴシック" pitchFamily="34" charset="-128"/>
            </a:endParaRPr>
          </a:p>
          <a:p>
            <a:pPr marL="342900" indent="-342900">
              <a:spcAft>
                <a:spcPts val="1200"/>
              </a:spcAft>
              <a:buFont typeface="Wingdings" pitchFamily="2" charset="2"/>
              <a:buChar char="§"/>
            </a:pPr>
            <a:r>
              <a:rPr lang="fr-BE" sz="2000" dirty="0" smtClean="0">
                <a:ea typeface="ＭＳ Ｐゴシック" pitchFamily="34" charset="-128"/>
              </a:rPr>
              <a:t> Durante o </a:t>
            </a:r>
            <a:r>
              <a:rPr lang="fr-BE" sz="2000" dirty="0" err="1" smtClean="0">
                <a:ea typeface="ＭＳ Ｐゴシック" pitchFamily="34" charset="-128"/>
              </a:rPr>
              <a:t>internamento</a:t>
            </a:r>
            <a:r>
              <a:rPr lang="fr-BE" sz="2000" dirty="0" smtClean="0">
                <a:ea typeface="ＭＳ Ｐゴシック" pitchFamily="34" charset="-128"/>
              </a:rPr>
              <a:t> </a:t>
            </a:r>
            <a:r>
              <a:rPr lang="fr-BE" sz="2000" dirty="0" err="1" smtClean="0">
                <a:ea typeface="ＭＳ Ｐゴシック" pitchFamily="34" charset="-128"/>
              </a:rPr>
              <a:t>teve</a:t>
            </a:r>
            <a:r>
              <a:rPr lang="fr-BE" sz="2000" dirty="0" smtClean="0">
                <a:ea typeface="ＭＳ Ｐゴシック" pitchFamily="34" charset="-128"/>
              </a:rPr>
              <a:t> </a:t>
            </a:r>
            <a:r>
              <a:rPr lang="fr-BE" sz="2000" dirty="0" err="1" smtClean="0">
                <a:ea typeface="ＭＳ Ｐゴシック" pitchFamily="34" charset="-128"/>
              </a:rPr>
              <a:t>colocados</a:t>
            </a:r>
            <a:r>
              <a:rPr lang="fr-BE" sz="2000" dirty="0" smtClean="0">
                <a:ea typeface="ＭＳ Ｐゴシック" pitchFamily="34" charset="-128"/>
              </a:rPr>
              <a:t> </a:t>
            </a:r>
            <a:r>
              <a:rPr lang="fr-BE" sz="2000" dirty="0" err="1" smtClean="0">
                <a:ea typeface="ＭＳ Ｐゴシック" pitchFamily="34" charset="-128"/>
              </a:rPr>
              <a:t>cateteres</a:t>
            </a:r>
            <a:r>
              <a:rPr lang="fr-BE" sz="2000" dirty="0" smtClean="0">
                <a:ea typeface="ＭＳ Ｐゴシック" pitchFamily="34" charset="-128"/>
              </a:rPr>
              <a:t> </a:t>
            </a:r>
            <a:r>
              <a:rPr lang="fr-BE" sz="2000" dirty="0" err="1" smtClean="0">
                <a:ea typeface="ＭＳ Ｐゴシック" pitchFamily="34" charset="-128"/>
              </a:rPr>
              <a:t>venoso</a:t>
            </a:r>
            <a:r>
              <a:rPr lang="fr-BE" sz="2000" dirty="0" smtClean="0">
                <a:ea typeface="ＭＳ Ｐゴシック" pitchFamily="34" charset="-128"/>
              </a:rPr>
              <a:t> </a:t>
            </a:r>
            <a:r>
              <a:rPr lang="fr-BE" sz="2000" dirty="0" err="1" smtClean="0">
                <a:ea typeface="ＭＳ Ｐゴシック" pitchFamily="34" charset="-128"/>
              </a:rPr>
              <a:t>periférico</a:t>
            </a:r>
            <a:r>
              <a:rPr lang="fr-BE" sz="2000" dirty="0" smtClean="0">
                <a:ea typeface="ＭＳ Ｐゴシック" pitchFamily="34" charset="-128"/>
              </a:rPr>
              <a:t> e </a:t>
            </a:r>
            <a:r>
              <a:rPr lang="fr-BE" sz="2000" dirty="0" err="1" smtClean="0">
                <a:ea typeface="ＭＳ Ｐゴシック" pitchFamily="34" charset="-128"/>
              </a:rPr>
              <a:t>urinário</a:t>
            </a:r>
            <a:r>
              <a:rPr lang="fr-BE" sz="2000" dirty="0" smtClean="0">
                <a:ea typeface="ＭＳ Ｐゴシック" pitchFamily="34" charset="-128"/>
              </a:rPr>
              <a:t>. </a:t>
            </a:r>
          </a:p>
          <a:p>
            <a:pPr marL="342900" indent="-342900">
              <a:spcAft>
                <a:spcPts val="1200"/>
              </a:spcAft>
              <a:buFont typeface="Wingdings" pitchFamily="2" charset="2"/>
              <a:buChar char="§"/>
            </a:pPr>
            <a:r>
              <a:rPr lang="fr-BE" sz="2000" dirty="0" err="1" smtClean="0">
                <a:ea typeface="ＭＳ Ｐゴシック" pitchFamily="34" charset="-128"/>
              </a:rPr>
              <a:t>Até</a:t>
            </a:r>
            <a:r>
              <a:rPr lang="fr-BE" sz="2000" dirty="0" smtClean="0">
                <a:ea typeface="ＭＳ Ｐゴシック" pitchFamily="34" charset="-128"/>
              </a:rPr>
              <a:t> 22 de </a:t>
            </a:r>
            <a:r>
              <a:rPr lang="fr-BE" sz="2000" dirty="0" err="1" smtClean="0">
                <a:ea typeface="ＭＳ Ｐゴシック" pitchFamily="34" charset="-128"/>
              </a:rPr>
              <a:t>novembro</a:t>
            </a:r>
            <a:r>
              <a:rPr lang="fr-BE" sz="2000" dirty="0">
                <a:ea typeface="ＭＳ Ｐゴシック" pitchFamily="34" charset="-128"/>
              </a:rPr>
              <a:t> </a:t>
            </a:r>
            <a:r>
              <a:rPr lang="fr-BE" sz="2000" dirty="0" err="1" smtClean="0">
                <a:ea typeface="ＭＳ Ｐゴシック" pitchFamily="34" charset="-128"/>
              </a:rPr>
              <a:t>não</a:t>
            </a:r>
            <a:r>
              <a:rPr lang="fr-BE" sz="2000" dirty="0" smtClean="0">
                <a:ea typeface="ＭＳ Ｐゴシック" pitchFamily="34" charset="-128"/>
              </a:rPr>
              <a:t> </a:t>
            </a:r>
            <a:r>
              <a:rPr lang="fr-BE" sz="2000" dirty="0" err="1" smtClean="0">
                <a:ea typeface="ＭＳ Ｐゴシック" pitchFamily="34" charset="-128"/>
              </a:rPr>
              <a:t>tomou</a:t>
            </a:r>
            <a:r>
              <a:rPr lang="fr-BE" sz="2000" dirty="0" smtClean="0">
                <a:ea typeface="ＭＳ Ｐゴシック" pitchFamily="34" charset="-128"/>
              </a:rPr>
              <a:t> </a:t>
            </a:r>
            <a:r>
              <a:rPr lang="fr-BE" sz="2000" dirty="0" err="1" smtClean="0">
                <a:ea typeface="ＭＳ Ｐゴシック" pitchFamily="34" charset="-128"/>
              </a:rPr>
              <a:t>antibióticos</a:t>
            </a:r>
            <a:r>
              <a:rPr lang="fr-BE" sz="2000" dirty="0" smtClean="0">
                <a:ea typeface="ＭＳ Ｐゴシック" pitchFamily="34" charset="-128"/>
              </a:rPr>
              <a:t>, </a:t>
            </a:r>
            <a:r>
              <a:rPr lang="fr-BE" sz="2000" dirty="0" err="1" smtClean="0">
                <a:ea typeface="ＭＳ Ｐゴシック" pitchFamily="34" charset="-128"/>
              </a:rPr>
              <a:t>tendo</a:t>
            </a:r>
            <a:r>
              <a:rPr lang="fr-BE" sz="2000" dirty="0" smtClean="0">
                <a:ea typeface="ＭＳ Ｐゴシック" pitchFamily="34" charset="-128"/>
              </a:rPr>
              <a:t> </a:t>
            </a:r>
            <a:r>
              <a:rPr lang="fr-BE" sz="2000" dirty="0" err="1" smtClean="0">
                <a:ea typeface="ＭＳ Ｐゴシック" pitchFamily="34" charset="-128"/>
              </a:rPr>
              <a:t>melhorado</a:t>
            </a:r>
            <a:r>
              <a:rPr lang="fr-BE" sz="2000" dirty="0" smtClean="0">
                <a:ea typeface="ＭＳ Ｐゴシック" pitchFamily="34" charset="-128"/>
              </a:rPr>
              <a:t> </a:t>
            </a:r>
            <a:r>
              <a:rPr lang="fr-BE" sz="2000" dirty="0" err="1" smtClean="0">
                <a:ea typeface="ＭＳ Ｐゴシック" pitchFamily="34" charset="-128"/>
              </a:rPr>
              <a:t>apenas</a:t>
            </a:r>
            <a:r>
              <a:rPr lang="fr-BE" sz="2000" dirty="0" smtClean="0">
                <a:ea typeface="ＭＳ Ｐゴシック" pitchFamily="34" charset="-128"/>
              </a:rPr>
              <a:t> com a </a:t>
            </a:r>
            <a:r>
              <a:rPr lang="fr-BE" sz="2000" dirty="0" err="1" smtClean="0">
                <a:ea typeface="ＭＳ Ｐゴシック" pitchFamily="34" charset="-128"/>
              </a:rPr>
              <a:t>hidratação</a:t>
            </a:r>
            <a:r>
              <a:rPr lang="fr-BE" sz="2000" dirty="0" smtClean="0">
                <a:ea typeface="ＭＳ Ｐゴシック" pitchFamily="34" charset="-128"/>
              </a:rPr>
              <a:t>. </a:t>
            </a:r>
            <a:r>
              <a:rPr lang="fr-BE" sz="2000" dirty="0" err="1" smtClean="0">
                <a:ea typeface="ＭＳ Ｐゴシック" pitchFamily="34" charset="-128"/>
              </a:rPr>
              <a:t>Contudo</a:t>
            </a:r>
            <a:r>
              <a:rPr lang="fr-BE" sz="2000" dirty="0" smtClean="0">
                <a:ea typeface="ＭＳ Ｐゴシック" pitchFamily="34" charset="-128"/>
              </a:rPr>
              <a:t>, </a:t>
            </a:r>
            <a:r>
              <a:rPr lang="fr-BE" sz="2000" dirty="0" err="1" smtClean="0">
                <a:ea typeface="ＭＳ Ｐゴシック" pitchFamily="34" charset="-128"/>
              </a:rPr>
              <a:t>nessa</a:t>
            </a:r>
            <a:r>
              <a:rPr lang="fr-BE" sz="2000" dirty="0" smtClean="0">
                <a:ea typeface="ＭＳ Ｐゴシック" pitchFamily="34" charset="-128"/>
              </a:rPr>
              <a:t> data </a:t>
            </a:r>
            <a:r>
              <a:rPr lang="fr-BE" sz="2000" dirty="0" err="1" smtClean="0">
                <a:ea typeface="ＭＳ Ｐゴシック" pitchFamily="34" charset="-128"/>
              </a:rPr>
              <a:t>apareceram</a:t>
            </a:r>
            <a:r>
              <a:rPr lang="fr-BE" sz="2000" dirty="0" smtClean="0">
                <a:ea typeface="ＭＳ Ｐゴシック" pitchFamily="34" charset="-128"/>
              </a:rPr>
              <a:t> </a:t>
            </a:r>
            <a:r>
              <a:rPr lang="fr-BE" sz="2000" dirty="0" err="1" smtClean="0">
                <a:ea typeface="ＭＳ Ｐゴシック" pitchFamily="34" charset="-128"/>
              </a:rPr>
              <a:t>novos</a:t>
            </a:r>
            <a:r>
              <a:rPr lang="fr-BE" sz="2000" dirty="0" smtClean="0">
                <a:ea typeface="ＭＳ Ｐゴシック" pitchFamily="34" charset="-128"/>
              </a:rPr>
              <a:t> </a:t>
            </a:r>
            <a:r>
              <a:rPr lang="fr-BE" sz="2000" dirty="0" err="1" smtClean="0">
                <a:ea typeface="ＭＳ Ｐゴシック" pitchFamily="34" charset="-128"/>
              </a:rPr>
              <a:t>sinais</a:t>
            </a:r>
            <a:r>
              <a:rPr lang="fr-BE" sz="2000" dirty="0" smtClean="0">
                <a:ea typeface="ＭＳ Ｐゴシック" pitchFamily="34" charset="-128"/>
              </a:rPr>
              <a:t>/</a:t>
            </a:r>
            <a:r>
              <a:rPr lang="fr-BE" sz="2000" dirty="0" err="1" smtClean="0">
                <a:ea typeface="ＭＳ Ｐゴシック" pitchFamily="34" charset="-128"/>
              </a:rPr>
              <a:t>sintomas</a:t>
            </a:r>
            <a:r>
              <a:rPr lang="fr-BE" sz="2000" dirty="0" smtClean="0">
                <a:ea typeface="ＭＳ Ｐゴシック" pitchFamily="34" charset="-128"/>
              </a:rPr>
              <a:t> de </a:t>
            </a:r>
            <a:r>
              <a:rPr lang="fr-BE" sz="2000" dirty="0" err="1" smtClean="0">
                <a:ea typeface="ＭＳ Ｐゴシック" pitchFamily="34" charset="-128"/>
              </a:rPr>
              <a:t>infeção</a:t>
            </a:r>
            <a:r>
              <a:rPr lang="fr-BE" sz="2000" dirty="0" smtClean="0">
                <a:ea typeface="ＭＳ Ｐゴシック" pitchFamily="34" charset="-128"/>
              </a:rPr>
              <a:t> e foi </a:t>
            </a:r>
            <a:r>
              <a:rPr lang="fr-BE" sz="2000" dirty="0" err="1" smtClean="0">
                <a:ea typeface="ＭＳ Ｐゴシック" pitchFamily="34" charset="-128"/>
              </a:rPr>
              <a:t>colocado</a:t>
            </a:r>
            <a:r>
              <a:rPr lang="fr-BE" sz="2000" dirty="0" smtClean="0">
                <a:ea typeface="ＭＳ Ｐゴシック" pitchFamily="34" charset="-128"/>
              </a:rPr>
              <a:t> o </a:t>
            </a:r>
            <a:r>
              <a:rPr lang="fr-BE" sz="2000" dirty="0" err="1" smtClean="0">
                <a:ea typeface="ＭＳ Ｐゴシック" pitchFamily="34" charset="-128"/>
              </a:rPr>
              <a:t>diagnóstico</a:t>
            </a:r>
            <a:r>
              <a:rPr lang="fr-BE" sz="2000" dirty="0" smtClean="0">
                <a:ea typeface="ＭＳ Ｐゴシック" pitchFamily="34" charset="-128"/>
              </a:rPr>
              <a:t> de </a:t>
            </a:r>
            <a:r>
              <a:rPr lang="fr-BE" sz="2000" dirty="0" err="1" smtClean="0">
                <a:ea typeface="ＭＳ Ｐゴシック" pitchFamily="34" charset="-128"/>
              </a:rPr>
              <a:t>pielonefrite</a:t>
            </a:r>
            <a:r>
              <a:rPr lang="fr-BE" sz="2000" dirty="0" smtClean="0">
                <a:ea typeface="ＭＳ Ｐゴシック" pitchFamily="34" charset="-128"/>
              </a:rPr>
              <a:t> </a:t>
            </a:r>
            <a:r>
              <a:rPr lang="fr-BE" sz="2000" dirty="0" err="1" smtClean="0">
                <a:ea typeface="ＭＳ Ｐゴシック" pitchFamily="34" charset="-128"/>
              </a:rPr>
              <a:t>aguda</a:t>
            </a:r>
            <a:r>
              <a:rPr lang="fr-BE" sz="2000" dirty="0" smtClean="0">
                <a:ea typeface="ＭＳ Ｐゴシック" pitchFamily="34" charset="-128"/>
              </a:rPr>
              <a:t> a </a:t>
            </a:r>
            <a:r>
              <a:rPr lang="fr-BE" sz="2000" i="1" dirty="0" smtClean="0">
                <a:ea typeface="ＭＳ Ｐゴシック" pitchFamily="34" charset="-128"/>
              </a:rPr>
              <a:t>Escherichia coli (</a:t>
            </a:r>
            <a:r>
              <a:rPr lang="fr-BE" sz="2000" dirty="0" smtClean="0">
                <a:ea typeface="ＭＳ Ｐゴシック" pitchFamily="34" charset="-128"/>
              </a:rPr>
              <a:t>&gt;10</a:t>
            </a:r>
            <a:r>
              <a:rPr lang="fr-BE" sz="2000" baseline="30000" dirty="0" smtClean="0">
                <a:ea typeface="ＭＳ Ｐゴシック" pitchFamily="34" charset="-128"/>
              </a:rPr>
              <a:t>5</a:t>
            </a:r>
            <a:r>
              <a:rPr lang="fr-BE" sz="2000" dirty="0" smtClean="0">
                <a:ea typeface="ＭＳ Ｐゴシック" pitchFamily="34" charset="-128"/>
              </a:rPr>
              <a:t> UFC/ml). Foi </a:t>
            </a:r>
            <a:r>
              <a:rPr lang="fr-BE" sz="2000" dirty="0" err="1" smtClean="0">
                <a:ea typeface="ＭＳ Ｐゴシック" pitchFamily="34" charset="-128"/>
              </a:rPr>
              <a:t>medicado</a:t>
            </a:r>
            <a:r>
              <a:rPr lang="fr-BE" sz="2000" dirty="0" smtClean="0">
                <a:ea typeface="ＭＳ Ｐゴシック" pitchFamily="34" charset="-128"/>
              </a:rPr>
              <a:t> com </a:t>
            </a:r>
            <a:r>
              <a:rPr lang="fr-BE" sz="2000" dirty="0" err="1" smtClean="0">
                <a:ea typeface="ＭＳ Ｐゴシック" pitchFamily="34" charset="-128"/>
              </a:rPr>
              <a:t>Levofloxacina</a:t>
            </a:r>
            <a:r>
              <a:rPr lang="fr-BE" sz="2000" dirty="0" smtClean="0">
                <a:ea typeface="ＭＳ Ｐゴシック" pitchFamily="34" charset="-128"/>
              </a:rPr>
              <a:t> 500mg </a:t>
            </a:r>
            <a:r>
              <a:rPr lang="fr-BE" sz="2000" dirty="0" err="1" smtClean="0">
                <a:ea typeface="ＭＳ Ｐゴシック" pitchFamily="34" charset="-128"/>
              </a:rPr>
              <a:t>oralmente</a:t>
            </a:r>
            <a:r>
              <a:rPr lang="fr-BE" sz="2000" dirty="0" smtClean="0">
                <a:ea typeface="ＭＳ Ｐゴシック" pitchFamily="34" charset="-128"/>
              </a:rPr>
              <a:t>, uma vez </a:t>
            </a:r>
            <a:r>
              <a:rPr lang="fr-BE" sz="2000" dirty="0" err="1" smtClean="0">
                <a:ea typeface="ＭＳ Ｐゴシック" pitchFamily="34" charset="-128"/>
              </a:rPr>
              <a:t>por</a:t>
            </a:r>
            <a:r>
              <a:rPr lang="fr-BE" sz="2000" dirty="0" smtClean="0">
                <a:ea typeface="ＭＳ Ｐゴシック" pitchFamily="34" charset="-128"/>
              </a:rPr>
              <a:t> dia, 14 </a:t>
            </a:r>
            <a:r>
              <a:rPr lang="fr-BE" sz="2000" dirty="0" err="1" smtClean="0">
                <a:ea typeface="ＭＳ Ｐゴシック" pitchFamily="34" charset="-128"/>
              </a:rPr>
              <a:t>dias</a:t>
            </a:r>
            <a:r>
              <a:rPr lang="fr-BE" sz="2000" dirty="0" smtClean="0">
                <a:ea typeface="ＭＳ Ｐゴシック" pitchFamily="34" charset="-128"/>
              </a:rPr>
              <a:t>.</a:t>
            </a:r>
          </a:p>
          <a:p>
            <a:pPr marL="342900" indent="-342900">
              <a:spcAft>
                <a:spcPts val="1200"/>
              </a:spcAft>
              <a:buFont typeface="Wingdings" pitchFamily="2" charset="2"/>
              <a:buChar char="§"/>
            </a:pPr>
            <a:r>
              <a:rPr lang="fr-BE" sz="2000" dirty="0" smtClean="0">
                <a:ea typeface="ＭＳ Ｐゴシック" pitchFamily="34" charset="-128"/>
              </a:rPr>
              <a:t>Na </a:t>
            </a:r>
            <a:r>
              <a:rPr lang="fr-BE" sz="2000" dirty="0" err="1" smtClean="0">
                <a:ea typeface="ＭＳ Ｐゴシック" pitchFamily="34" charset="-128"/>
              </a:rPr>
              <a:t>véspera</a:t>
            </a:r>
            <a:r>
              <a:rPr lang="fr-BE" sz="2000" dirty="0" smtClean="0">
                <a:ea typeface="ＭＳ Ｐゴシック" pitchFamily="34" charset="-128"/>
              </a:rPr>
              <a:t>, S. Silva </a:t>
            </a:r>
            <a:r>
              <a:rPr lang="fr-BE" sz="2000" dirty="0" err="1" smtClean="0">
                <a:ea typeface="ＭＳ Ｐゴシック" pitchFamily="34" charset="-128"/>
              </a:rPr>
              <a:t>regressou</a:t>
            </a:r>
            <a:r>
              <a:rPr lang="fr-BE" sz="2000" dirty="0" smtClean="0">
                <a:ea typeface="ＭＳ Ｐゴシック" pitchFamily="34" charset="-128"/>
              </a:rPr>
              <a:t> à </a:t>
            </a:r>
            <a:r>
              <a:rPr lang="fr-BE" sz="2000" dirty="0" err="1" smtClean="0">
                <a:ea typeface="ＭＳ Ｐゴシック" pitchFamily="34" charset="-128"/>
              </a:rPr>
              <a:t>instituição</a:t>
            </a:r>
            <a:r>
              <a:rPr lang="fr-BE" sz="2000" dirty="0" smtClean="0">
                <a:ea typeface="ＭＳ Ｐゴシック" pitchFamily="34" charset="-128"/>
              </a:rPr>
              <a:t>, </a:t>
            </a:r>
            <a:r>
              <a:rPr lang="fr-BE" sz="2000" dirty="0" err="1" smtClean="0">
                <a:ea typeface="ＭＳ Ｐゴシック" pitchFamily="34" charset="-128"/>
              </a:rPr>
              <a:t>ainda</a:t>
            </a:r>
            <a:r>
              <a:rPr lang="fr-BE" sz="2000" dirty="0" smtClean="0">
                <a:ea typeface="ＭＳ Ｐゴシック" pitchFamily="34" charset="-128"/>
              </a:rPr>
              <a:t> </a:t>
            </a:r>
            <a:r>
              <a:rPr lang="fr-BE" sz="2000" dirty="0" err="1" smtClean="0">
                <a:ea typeface="ＭＳ Ｐゴシック" pitchFamily="34" charset="-128"/>
              </a:rPr>
              <a:t>sob</a:t>
            </a:r>
            <a:r>
              <a:rPr lang="fr-BE" sz="2000" dirty="0" smtClean="0">
                <a:ea typeface="ＭＳ Ｐゴシック" pitchFamily="34" charset="-128"/>
              </a:rPr>
              <a:t> </a:t>
            </a:r>
            <a:r>
              <a:rPr lang="fr-BE" sz="2000" dirty="0" err="1" smtClean="0">
                <a:ea typeface="ＭＳ Ｐゴシック" pitchFamily="34" charset="-128"/>
              </a:rPr>
              <a:t>terapêutica</a:t>
            </a:r>
            <a:r>
              <a:rPr lang="fr-BE" sz="2000" dirty="0" smtClean="0">
                <a:ea typeface="ＭＳ Ｐゴシック" pitchFamily="34" charset="-128"/>
              </a:rPr>
              <a:t> </a:t>
            </a:r>
            <a:r>
              <a:rPr lang="fr-BE" sz="2000" dirty="0" err="1" smtClean="0">
                <a:ea typeface="ＭＳ Ｐゴシック" pitchFamily="34" charset="-128"/>
              </a:rPr>
              <a:t>antibiótica</a:t>
            </a:r>
            <a:r>
              <a:rPr lang="fr-BE" sz="2000" dirty="0" smtClean="0">
                <a:ea typeface="ＭＳ Ｐゴシック" pitchFamily="34" charset="-128"/>
              </a:rPr>
              <a:t>, </a:t>
            </a:r>
            <a:r>
              <a:rPr lang="fr-BE" sz="2000" dirty="0" err="1" smtClean="0">
                <a:ea typeface="ＭＳ Ｐゴシック" pitchFamily="34" charset="-128"/>
              </a:rPr>
              <a:t>encontrando</a:t>
            </a:r>
            <a:r>
              <a:rPr lang="fr-BE" sz="2000" dirty="0" smtClean="0">
                <a:ea typeface="ＭＳ Ｐゴシック" pitchFamily="34" charset="-128"/>
              </a:rPr>
              <a:t>-se </a:t>
            </a:r>
            <a:r>
              <a:rPr lang="fr-BE" sz="2000" dirty="0" err="1" smtClean="0">
                <a:ea typeface="ＭＳ Ｐゴシック" pitchFamily="34" charset="-128"/>
              </a:rPr>
              <a:t>assintomático</a:t>
            </a:r>
            <a:r>
              <a:rPr lang="fr-BE" sz="2000" dirty="0" smtClean="0">
                <a:ea typeface="ＭＳ Ｐゴシック" pitchFamily="34" charset="-128"/>
              </a:rPr>
              <a:t>.</a:t>
            </a:r>
            <a:endParaRPr lang="fr-BE" sz="2000" dirty="0">
              <a:ea typeface="ＭＳ Ｐゴシック" pitchFamily="34" charset="-128"/>
            </a:endParaRPr>
          </a:p>
          <a:p>
            <a:endParaRPr lang="en-US" dirty="0" smtClean="0">
              <a:ea typeface="ＭＳ Ｐゴシック" pitchFamily="34" charset="-128"/>
            </a:endParaRPr>
          </a:p>
          <a:p>
            <a:pPr marL="342900" indent="-342900">
              <a:buFont typeface="Wingdings" pitchFamily="2" charset="2"/>
              <a:buChar char="§"/>
            </a:pPr>
            <a:endParaRPr lang="en-US" dirty="0">
              <a:ea typeface="ＭＳ Ｐゴシック" pitchFamily="34" charset="-128"/>
            </a:endParaRPr>
          </a:p>
          <a:p>
            <a:pPr marL="342900" indent="-342900">
              <a:buFont typeface="Wingdings" pitchFamily="2" charset="2"/>
              <a:buChar char="§"/>
            </a:pPr>
            <a:endParaRPr lang="en-US" dirty="0" smtClean="0">
              <a:ea typeface="ＭＳ Ｐゴシック" pitchFamily="34" charset="-128"/>
            </a:endParaRPr>
          </a:p>
          <a:p>
            <a:endParaRPr lang="en-US" dirty="0">
              <a:ea typeface="ＭＳ Ｐゴシック" pitchFamily="34" charset="-128"/>
            </a:endParaRPr>
          </a:p>
          <a:p>
            <a:pPr marL="342900" indent="-342900">
              <a:buFont typeface="Wingdings" pitchFamily="2" charset="2"/>
              <a:buChar char="§"/>
            </a:pPr>
            <a:endParaRPr lang="en-US" dirty="0" smtClean="0">
              <a:ea typeface="ＭＳ Ｐゴシック" pitchFamily="34" charset="-128"/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fr-BE" dirty="0" err="1" smtClean="0">
                <a:ea typeface="ＭＳ Ｐゴシック" pitchFamily="34" charset="-128"/>
              </a:rPr>
              <a:t>estava</a:t>
            </a:r>
            <a:r>
              <a:rPr lang="fr-BE" dirty="0" smtClean="0">
                <a:ea typeface="ＭＳ Ｐゴシック" pitchFamily="34" charset="-128"/>
              </a:rPr>
              <a:t> </a:t>
            </a: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11</a:t>
            </a:r>
            <a:endParaRPr lang="en-US" dirty="0"/>
          </a:p>
        </p:txBody>
      </p:sp>
      <p:sp>
        <p:nvSpPr>
          <p:cNvPr id="6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8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527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018540"/>
            <a:ext cx="8526463" cy="5162550"/>
          </a:xfrm>
        </p:spPr>
        <p:txBody>
          <a:bodyPr/>
          <a:lstStyle/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fr-BE" dirty="0" smtClean="0">
                <a:ea typeface="ＭＳ Ｐゴシック" pitchFamily="34" charset="-128"/>
              </a:rPr>
              <a:t>No dia do </a:t>
            </a:r>
            <a:r>
              <a:rPr lang="fr-BE" dirty="0" err="1" smtClean="0">
                <a:ea typeface="ＭＳ Ｐゴシック" pitchFamily="34" charset="-128"/>
              </a:rPr>
              <a:t>Inquérito</a:t>
            </a:r>
            <a:r>
              <a:rPr lang="fr-BE" dirty="0" smtClean="0">
                <a:ea typeface="ＭＳ Ｐゴシック" pitchFamily="34" charset="-128"/>
              </a:rPr>
              <a:t> (2 de </a:t>
            </a:r>
            <a:r>
              <a:rPr lang="fr-BE" dirty="0" err="1" smtClean="0">
                <a:ea typeface="ＭＳ Ｐゴシック" pitchFamily="34" charset="-128"/>
              </a:rPr>
              <a:t>dezembro</a:t>
            </a:r>
            <a:r>
              <a:rPr lang="fr-BE" dirty="0" smtClean="0">
                <a:ea typeface="ＭＳ Ｐゴシック" pitchFamily="34" charset="-128"/>
              </a:rPr>
              <a:t> de 2015), S. Silva </a:t>
            </a:r>
            <a:r>
              <a:rPr lang="fr-BE" dirty="0" err="1" smtClean="0">
                <a:ea typeface="ＭＳ Ｐゴシック" pitchFamily="34" charset="-128"/>
              </a:rPr>
              <a:t>não</a:t>
            </a:r>
            <a:r>
              <a:rPr lang="fr-BE" dirty="0" smtClean="0">
                <a:ea typeface="ＭＳ Ｐゴシック" pitchFamily="34" charset="-128"/>
              </a:rPr>
              <a:t> tem </a:t>
            </a:r>
            <a:r>
              <a:rPr lang="fr-BE" dirty="0" err="1" smtClean="0">
                <a:ea typeface="ＭＳ Ｐゴシック" pitchFamily="34" charset="-128"/>
              </a:rPr>
              <a:t>cateteres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vasculares</a:t>
            </a:r>
            <a:r>
              <a:rPr lang="fr-BE" dirty="0" smtClean="0">
                <a:ea typeface="ＭＳ Ｐゴシック" pitchFamily="34" charset="-128"/>
              </a:rPr>
              <a:t> nem </a:t>
            </a:r>
            <a:r>
              <a:rPr lang="fr-BE" dirty="0" err="1" smtClean="0">
                <a:ea typeface="ＭＳ Ｐゴシック" pitchFamily="34" charset="-128"/>
              </a:rPr>
              <a:t>urinários</a:t>
            </a:r>
            <a:r>
              <a:rPr lang="fr-BE" dirty="0" smtClean="0">
                <a:ea typeface="ＭＳ Ｐゴシック" pitchFamily="34" charset="-128"/>
              </a:rPr>
              <a:t> e </a:t>
            </a:r>
            <a:r>
              <a:rPr lang="fr-BE" dirty="0" err="1" smtClean="0">
                <a:ea typeface="ＭＳ Ｐゴシック" pitchFamily="34" charset="-128"/>
              </a:rPr>
              <a:t>não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apresenta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úlceras</a:t>
            </a:r>
            <a:r>
              <a:rPr lang="fr-BE" dirty="0" smtClean="0">
                <a:ea typeface="ＭＳ Ｐゴシック" pitchFamily="34" charset="-128"/>
              </a:rPr>
              <a:t> de </a:t>
            </a:r>
            <a:r>
              <a:rPr lang="fr-BE" dirty="0" err="1" smtClean="0">
                <a:ea typeface="ＭＳ Ｐゴシック" pitchFamily="34" charset="-128"/>
              </a:rPr>
              <a:t>pressão</a:t>
            </a:r>
            <a:r>
              <a:rPr lang="fr-BE" dirty="0" smtClean="0">
                <a:ea typeface="ＭＳ Ｐゴシック" pitchFamily="34" charset="-128"/>
              </a:rPr>
              <a:t> ou outras </a:t>
            </a:r>
            <a:r>
              <a:rPr lang="fr-BE" dirty="0" err="1" smtClean="0">
                <a:ea typeface="ＭＳ Ｐゴシック" pitchFamily="34" charset="-128"/>
              </a:rPr>
              <a:t>feridas</a:t>
            </a:r>
            <a:r>
              <a:rPr lang="fr-BE" dirty="0" smtClean="0">
                <a:ea typeface="ＭＳ Ｐゴシック" pitchFamily="34" charset="-128"/>
              </a:rPr>
              <a:t>.</a:t>
            </a:r>
          </a:p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fr-BE" dirty="0" err="1" smtClean="0"/>
              <a:t>Apresenta</a:t>
            </a:r>
            <a:r>
              <a:rPr lang="fr-BE" dirty="0" smtClean="0"/>
              <a:t> </a:t>
            </a:r>
            <a:r>
              <a:rPr lang="fr-BE" dirty="0" err="1" smtClean="0"/>
              <a:t>incontinência</a:t>
            </a:r>
            <a:r>
              <a:rPr lang="fr-BE" dirty="0" smtClean="0"/>
              <a:t> </a:t>
            </a:r>
            <a:r>
              <a:rPr lang="fr-BE" dirty="0" err="1" smtClean="0"/>
              <a:t>urinária</a:t>
            </a:r>
            <a:r>
              <a:rPr lang="fr-BE" dirty="0" smtClean="0"/>
              <a:t>, mas </a:t>
            </a:r>
            <a:r>
              <a:rPr lang="fr-BE" dirty="0" err="1" smtClean="0"/>
              <a:t>não</a:t>
            </a:r>
            <a:r>
              <a:rPr lang="fr-BE" dirty="0" smtClean="0"/>
              <a:t> </a:t>
            </a:r>
            <a:r>
              <a:rPr lang="fr-BE" dirty="0" err="1" smtClean="0"/>
              <a:t>fecal</a:t>
            </a:r>
            <a:r>
              <a:rPr lang="fr-BE" dirty="0" smtClean="0"/>
              <a:t>.</a:t>
            </a:r>
          </a:p>
          <a:p>
            <a:pPr marL="342900" indent="-342900">
              <a:spcBef>
                <a:spcPts val="60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fr-BE" dirty="0" err="1" smtClean="0"/>
              <a:t>Apresenta</a:t>
            </a:r>
            <a:r>
              <a:rPr lang="fr-BE" dirty="0" smtClean="0"/>
              <a:t> </a:t>
            </a:r>
            <a:r>
              <a:rPr lang="fr-BE" dirty="0" err="1" smtClean="0"/>
              <a:t>alguns</a:t>
            </a:r>
            <a:r>
              <a:rPr lang="fr-BE" dirty="0" smtClean="0"/>
              <a:t> </a:t>
            </a:r>
            <a:r>
              <a:rPr lang="fr-BE" dirty="0" err="1" smtClean="0"/>
              <a:t>períodos</a:t>
            </a:r>
            <a:r>
              <a:rPr lang="fr-BE" dirty="0" smtClean="0"/>
              <a:t> de </a:t>
            </a:r>
            <a:r>
              <a:rPr lang="fr-BE" dirty="0" err="1" smtClean="0"/>
              <a:t>confusão</a:t>
            </a:r>
            <a:r>
              <a:rPr lang="fr-BE" dirty="0" smtClean="0"/>
              <a:t> mental e </a:t>
            </a:r>
            <a:r>
              <a:rPr lang="fr-BE" dirty="0" err="1" smtClean="0"/>
              <a:t>desorientação</a:t>
            </a:r>
            <a:r>
              <a:rPr lang="fr-BE" dirty="0" smtClean="0"/>
              <a:t>.</a:t>
            </a:r>
          </a:p>
          <a:p>
            <a:pPr marL="342900" indent="-342900">
              <a:spcBef>
                <a:spcPts val="60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fr-BE" dirty="0" err="1" smtClean="0"/>
              <a:t>Necessita</a:t>
            </a:r>
            <a:r>
              <a:rPr lang="fr-BE" dirty="0" smtClean="0"/>
              <a:t> de </a:t>
            </a:r>
            <a:r>
              <a:rPr lang="fr-BE" dirty="0" err="1" smtClean="0"/>
              <a:t>ajuda</a:t>
            </a:r>
            <a:r>
              <a:rPr lang="fr-BE" dirty="0" smtClean="0"/>
              <a:t> para </a:t>
            </a:r>
            <a:r>
              <a:rPr lang="fr-BE" dirty="0" err="1" smtClean="0"/>
              <a:t>deambular</a:t>
            </a:r>
            <a:r>
              <a:rPr lang="fr-BE" dirty="0" smtClean="0"/>
              <a:t>.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12</a:t>
            </a:r>
            <a:endParaRPr lang="en-US" dirty="0"/>
          </a:p>
        </p:txBody>
      </p:sp>
      <p:sp>
        <p:nvSpPr>
          <p:cNvPr id="7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8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769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018540"/>
            <a:ext cx="8526463" cy="5162550"/>
          </a:xfrm>
        </p:spPr>
        <p:txBody>
          <a:bodyPr/>
          <a:lstStyle/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fr-BE" dirty="0" smtClean="0">
                <a:ea typeface="ＭＳ Ｐゴシック" pitchFamily="34" charset="-128"/>
              </a:rPr>
              <a:t>S. Silva é </a:t>
            </a:r>
            <a:r>
              <a:rPr lang="fr-BE" dirty="0" err="1">
                <a:ea typeface="ＭＳ Ｐゴシック" pitchFamily="34" charset="-128"/>
              </a:rPr>
              <a:t>um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residente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elegível</a:t>
            </a:r>
            <a:r>
              <a:rPr lang="fr-BE" dirty="0">
                <a:ea typeface="ＭＳ Ｐゴシック" pitchFamily="34" charset="-128"/>
              </a:rPr>
              <a:t> para o </a:t>
            </a:r>
            <a:r>
              <a:rPr lang="fr-BE" dirty="0" err="1">
                <a:ea typeface="ＭＳ Ｐゴシック" pitchFamily="34" charset="-128"/>
              </a:rPr>
              <a:t>Inquérito</a:t>
            </a:r>
            <a:r>
              <a:rPr lang="fr-BE" dirty="0">
                <a:ea typeface="ＭＳ Ｐゴシック" pitchFamily="34" charset="-128"/>
              </a:rPr>
              <a:t>? S/N</a:t>
            </a: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en-US" dirty="0" err="1">
                <a:ea typeface="ＭＳ Ｐゴシック" pitchFamily="34" charset="-128"/>
              </a:rPr>
              <a:t>Devemos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err="1">
                <a:ea typeface="ＭＳ Ｐゴシック" pitchFamily="34" charset="-128"/>
              </a:rPr>
              <a:t>preencher</a:t>
            </a:r>
            <a:r>
              <a:rPr lang="en-US" dirty="0">
                <a:ea typeface="ＭＳ Ｐゴシック" pitchFamily="34" charset="-128"/>
              </a:rPr>
              <a:t> um </a:t>
            </a:r>
            <a:r>
              <a:rPr lang="en-US" dirty="0" err="1">
                <a:ea typeface="ＭＳ Ｐゴシック" pitchFamily="34" charset="-128"/>
              </a:rPr>
              <a:t>Questionário</a:t>
            </a:r>
            <a:r>
              <a:rPr lang="en-US" dirty="0">
                <a:ea typeface="ＭＳ Ｐゴシック" pitchFamily="34" charset="-128"/>
              </a:rPr>
              <a:t> de </a:t>
            </a:r>
            <a:r>
              <a:rPr lang="en-US" dirty="0" err="1">
                <a:ea typeface="ＭＳ Ｐゴシック" pitchFamily="34" charset="-128"/>
              </a:rPr>
              <a:t>Residente</a:t>
            </a:r>
            <a:r>
              <a:rPr lang="en-US" dirty="0">
                <a:ea typeface="ＭＳ Ｐゴシック" pitchFamily="34" charset="-128"/>
              </a:rPr>
              <a:t> para </a:t>
            </a:r>
            <a:r>
              <a:rPr lang="en-US" dirty="0" smtClean="0">
                <a:ea typeface="ＭＳ Ｐゴシック" pitchFamily="34" charset="-128"/>
              </a:rPr>
              <a:t>JS. Silva? </a:t>
            </a:r>
            <a:r>
              <a:rPr lang="en-US" dirty="0">
                <a:ea typeface="ＭＳ Ｐゴシック" pitchFamily="34" charset="-128"/>
              </a:rPr>
              <a:t>S/N</a:t>
            </a:r>
          </a:p>
          <a:p>
            <a:pPr>
              <a:lnSpc>
                <a:spcPct val="80000"/>
              </a:lnSpc>
            </a:pP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fr-BE" dirty="0" err="1">
                <a:ea typeface="ＭＳ Ｐゴシック" pitchFamily="34" charset="-128"/>
              </a:rPr>
              <a:t>Em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caso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afirmativo</a:t>
            </a:r>
            <a:r>
              <a:rPr lang="fr-BE" dirty="0">
                <a:ea typeface="ＭＳ Ｐゴシック" pitchFamily="34" charset="-128"/>
              </a:rPr>
              <a:t>, </a:t>
            </a:r>
            <a:r>
              <a:rPr lang="fr-BE" dirty="0" err="1">
                <a:ea typeface="ＭＳ Ｐゴシック" pitchFamily="34" charset="-128"/>
              </a:rPr>
              <a:t>por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favor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pt-PT" dirty="0">
                <a:ea typeface="ＭＳ Ｐゴシック" pitchFamily="34" charset="-128"/>
              </a:rPr>
              <a:t>complete um Questionário de Residente.</a:t>
            </a:r>
            <a:endParaRPr lang="fr-BE" dirty="0">
              <a:solidFill>
                <a:srgbClr val="FF0000"/>
              </a:solidFill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endParaRPr lang="en-US" dirty="0">
              <a:ea typeface="ＭＳ Ｐゴシック" pitchFamily="34" charset="-128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13</a:t>
            </a:r>
            <a:endParaRPr lang="en-US" dirty="0"/>
          </a:p>
        </p:txBody>
      </p:sp>
      <p:sp>
        <p:nvSpPr>
          <p:cNvPr id="6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8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477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8: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018540"/>
            <a:ext cx="8526463" cy="5162550"/>
          </a:xfrm>
        </p:spPr>
        <p:txBody>
          <a:bodyPr/>
          <a:lstStyle/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fr-BE" dirty="0">
                <a:ea typeface="ＭＳ Ｐゴシック" pitchFamily="34" charset="-128"/>
              </a:rPr>
              <a:t>S. Silva é </a:t>
            </a:r>
            <a:r>
              <a:rPr lang="fr-BE" dirty="0" err="1">
                <a:ea typeface="ＭＳ Ｐゴシック" pitchFamily="34" charset="-128"/>
              </a:rPr>
              <a:t>um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residente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elegível</a:t>
            </a:r>
            <a:r>
              <a:rPr lang="fr-BE" dirty="0">
                <a:ea typeface="ＭＳ Ｐゴシック" pitchFamily="34" charset="-128"/>
              </a:rPr>
              <a:t> para o </a:t>
            </a:r>
            <a:r>
              <a:rPr lang="fr-BE" dirty="0" err="1">
                <a:ea typeface="ＭＳ Ｐゴシック" pitchFamily="34" charset="-128"/>
              </a:rPr>
              <a:t>Inquérito</a:t>
            </a:r>
            <a:r>
              <a:rPr lang="fr-BE" dirty="0">
                <a:ea typeface="ＭＳ Ｐゴシック" pitchFamily="34" charset="-128"/>
              </a:rPr>
              <a:t>? S/N</a:t>
            </a:r>
            <a:endParaRPr lang="en-US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è"/>
            </a:pPr>
            <a:r>
              <a:rPr lang="fr-BE" dirty="0" smtClean="0">
                <a:ea typeface="ＭＳ Ｐゴシック" pitchFamily="34" charset="-128"/>
                <a:sym typeface="Wingdings" pitchFamily="2" charset="2"/>
              </a:rPr>
              <a:t>SIM!</a:t>
            </a:r>
          </a:p>
          <a:p>
            <a:pPr>
              <a:lnSpc>
                <a:spcPct val="80000"/>
              </a:lnSpc>
            </a:pPr>
            <a:endParaRPr lang="fr-BE" dirty="0">
              <a:ea typeface="ＭＳ Ｐゴシック" pitchFamily="34" charset="-128"/>
              <a:sym typeface="Wingdings" pitchFamily="2" charset="2"/>
            </a:endParaRPr>
          </a:p>
          <a:p>
            <a:pPr marL="342900" indent="-342900">
              <a:lnSpc>
                <a:spcPct val="90000"/>
              </a:lnSpc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 smtClean="0">
                <a:ea typeface="ＭＳ Ｐゴシック" pitchFamily="34" charset="-128"/>
              </a:rPr>
              <a:t>Reside a tempo </a:t>
            </a:r>
            <a:r>
              <a:rPr lang="en-US" dirty="0" err="1" smtClean="0">
                <a:ea typeface="ＭＳ Ｐゴシック" pitchFamily="34" charset="-128"/>
              </a:rPr>
              <a:t>inteiro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na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instituição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há</a:t>
            </a:r>
            <a:r>
              <a:rPr lang="en-US" dirty="0" smtClean="0">
                <a:ea typeface="ＭＳ Ｐゴシック" pitchFamily="34" charset="-128"/>
              </a:rPr>
              <a:t> 6 </a:t>
            </a:r>
            <a:r>
              <a:rPr lang="en-US" dirty="0" err="1" smtClean="0">
                <a:ea typeface="ＭＳ Ｐゴシック" pitchFamily="34" charset="-128"/>
              </a:rPr>
              <a:t>meses</a:t>
            </a:r>
            <a:endParaRPr lang="en-US" dirty="0">
              <a:ea typeface="ＭＳ Ｐゴシック" pitchFamily="34" charset="-128"/>
            </a:endParaRPr>
          </a:p>
          <a:p>
            <a:pPr marL="342900" indent="-342900"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Está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presente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na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instituição</a:t>
            </a:r>
            <a:r>
              <a:rPr lang="en-US" dirty="0" smtClean="0">
                <a:ea typeface="ＭＳ Ｐゴシック" pitchFamily="34" charset="-128"/>
              </a:rPr>
              <a:t> às 8 </a:t>
            </a:r>
            <a:r>
              <a:rPr lang="en-US" dirty="0" err="1" smtClean="0">
                <a:ea typeface="ＭＳ Ｐゴシック" pitchFamily="34" charset="-128"/>
              </a:rPr>
              <a:t>horas</a:t>
            </a:r>
            <a:r>
              <a:rPr lang="en-US" dirty="0" smtClean="0">
                <a:ea typeface="ＭＳ Ｐゴシック" pitchFamily="34" charset="-128"/>
              </a:rPr>
              <a:t> do </a:t>
            </a:r>
            <a:r>
              <a:rPr lang="en-US" dirty="0" err="1" smtClean="0">
                <a:ea typeface="ＭＳ Ｐゴシック" pitchFamily="34" charset="-128"/>
              </a:rPr>
              <a:t>dia</a:t>
            </a:r>
            <a:r>
              <a:rPr lang="en-US" dirty="0" smtClean="0">
                <a:ea typeface="ＭＳ Ｐゴシック" pitchFamily="34" charset="-128"/>
              </a:rPr>
              <a:t> do </a:t>
            </a:r>
            <a:r>
              <a:rPr lang="en-US" dirty="0" err="1" smtClean="0">
                <a:ea typeface="ＭＳ Ｐゴシック" pitchFamily="34" charset="-128"/>
              </a:rPr>
              <a:t>Inquérito</a:t>
            </a: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100000"/>
              </a:lnSpc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Não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teve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alta</a:t>
            </a:r>
            <a:r>
              <a:rPr lang="en-US" dirty="0" smtClean="0">
                <a:ea typeface="ＭＳ Ｐゴシック" pitchFamily="34" charset="-128"/>
              </a:rPr>
              <a:t> da </a:t>
            </a:r>
            <a:r>
              <a:rPr lang="en-US" dirty="0" err="1" smtClean="0">
                <a:ea typeface="ＭＳ Ｐゴシック" pitchFamily="34" charset="-128"/>
              </a:rPr>
              <a:t>instituição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até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ao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momento</a:t>
            </a:r>
            <a:r>
              <a:rPr lang="en-US" dirty="0" smtClean="0">
                <a:ea typeface="ＭＳ Ｐゴシック" pitchFamily="34" charset="-128"/>
              </a:rPr>
              <a:t> da </a:t>
            </a:r>
            <a:r>
              <a:rPr lang="en-US" dirty="0" err="1" smtClean="0">
                <a:ea typeface="ＭＳ Ｐゴシック" pitchFamily="34" charset="-128"/>
              </a:rPr>
              <a:t>realização</a:t>
            </a:r>
            <a:r>
              <a:rPr lang="en-US" dirty="0" smtClean="0">
                <a:ea typeface="ＭＳ Ｐゴシック" pitchFamily="34" charset="-128"/>
              </a:rPr>
              <a:t> do </a:t>
            </a:r>
            <a:r>
              <a:rPr lang="en-US" dirty="0" err="1" smtClean="0">
                <a:ea typeface="ＭＳ Ｐゴシック" pitchFamily="34" charset="-128"/>
              </a:rPr>
              <a:t>Inquérito</a:t>
            </a:r>
            <a:endParaRPr lang="en-US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en-US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en-US" dirty="0">
              <a:ea typeface="ＭＳ Ｐゴシック" pitchFamily="34" charset="-128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5418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018540"/>
            <a:ext cx="8526463" cy="5162550"/>
          </a:xfrm>
        </p:spPr>
        <p:txBody>
          <a:bodyPr/>
          <a:lstStyle/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Devemos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ter</a:t>
            </a:r>
            <a:r>
              <a:rPr lang="en-US" dirty="0" smtClean="0">
                <a:ea typeface="ＭＳ Ｐゴシック" pitchFamily="34" charset="-128"/>
              </a:rPr>
              <a:t> um </a:t>
            </a:r>
            <a:r>
              <a:rPr lang="en-US" dirty="0" err="1" smtClean="0">
                <a:ea typeface="ＭＳ Ｐゴシック" pitchFamily="34" charset="-128"/>
              </a:rPr>
              <a:t>Questionário</a:t>
            </a:r>
            <a:r>
              <a:rPr lang="en-US" dirty="0" smtClean="0">
                <a:ea typeface="ＭＳ Ｐゴシック" pitchFamily="34" charset="-128"/>
              </a:rPr>
              <a:t> de </a:t>
            </a:r>
            <a:r>
              <a:rPr lang="en-US" dirty="0" err="1" smtClean="0">
                <a:ea typeface="ＭＳ Ｐゴシック" pitchFamily="34" charset="-128"/>
              </a:rPr>
              <a:t>Residente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preenchido</a:t>
            </a:r>
            <a:r>
              <a:rPr lang="en-US" dirty="0" smtClean="0">
                <a:ea typeface="ＭＳ Ｐゴシック" pitchFamily="34" charset="-128"/>
              </a:rPr>
              <a:t> para S. Silva?</a:t>
            </a:r>
          </a:p>
          <a:p>
            <a:pPr>
              <a:lnSpc>
                <a:spcPct val="80000"/>
              </a:lnSpc>
            </a:pPr>
            <a:endParaRPr lang="fr-BE" dirty="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r>
              <a:rPr lang="fr-BE" dirty="0" smtClean="0">
                <a:ea typeface="ＭＳ Ｐゴシック" pitchFamily="34" charset="-128"/>
                <a:sym typeface="Wingdings" pitchFamily="2" charset="2"/>
              </a:rPr>
              <a:t>SIM!</a:t>
            </a:r>
          </a:p>
          <a:p>
            <a:pPr>
              <a:lnSpc>
                <a:spcPct val="80000"/>
              </a:lnSpc>
            </a:pPr>
            <a:endParaRPr lang="fr-BE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Ø"/>
            </a:pPr>
            <a:r>
              <a:rPr lang="fr-BE" dirty="0" err="1" smtClean="0">
                <a:ea typeface="ＭＳ Ｐゴシック" pitchFamily="34" charset="-128"/>
              </a:rPr>
              <a:t>Está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sob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antibioterapia</a:t>
            </a:r>
            <a:r>
              <a:rPr lang="fr-BE" dirty="0" smtClean="0">
                <a:ea typeface="ＭＳ Ｐゴシック" pitchFamily="34" charset="-128"/>
              </a:rPr>
              <a:t> (</a:t>
            </a:r>
            <a:r>
              <a:rPr lang="fr-BE" dirty="0" err="1" smtClean="0">
                <a:ea typeface="ＭＳ Ｐゴシック" pitchFamily="34" charset="-128"/>
              </a:rPr>
              <a:t>levofloxacina</a:t>
            </a:r>
            <a:r>
              <a:rPr lang="fr-BE" dirty="0" smtClean="0">
                <a:ea typeface="ＭＳ Ｐゴシック" pitchFamily="34" charset="-128"/>
              </a:rPr>
              <a:t>) no dia do </a:t>
            </a:r>
            <a:r>
              <a:rPr lang="fr-BE" dirty="0" err="1" smtClean="0">
                <a:ea typeface="ＭＳ Ｐゴシック" pitchFamily="34" charset="-128"/>
              </a:rPr>
              <a:t>Inquérito</a:t>
            </a:r>
            <a:endParaRPr lang="fr-BE" dirty="0" smtClean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Ø"/>
            </a:pPr>
            <a:r>
              <a:rPr lang="pt-PT" dirty="0" smtClean="0">
                <a:ea typeface="ＭＳ Ｐゴシック" pitchFamily="34" charset="-128"/>
              </a:rPr>
              <a:t>Apresenta IACS ativa</a:t>
            </a: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Ø"/>
            </a:pPr>
            <a:endParaRPr lang="pt-PT" sz="3200" dirty="0">
              <a:ea typeface="ＭＳ Ｐゴシック" pitchFamily="34" charset="-128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pt-PT" sz="16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A. Sinais/sintomas de infeção:</a:t>
            </a:r>
            <a:endParaRPr lang="pt-PT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pt-PT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PT" sz="1600" u="sng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Estão</a:t>
            </a:r>
            <a:r>
              <a:rPr lang="pt-PT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presentes no dia do estudo     E       são novos ou </a:t>
            </a:r>
            <a:r>
              <a:rPr lang="pt-PT" sz="16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agudizados</a:t>
            </a:r>
            <a:r>
              <a:rPr lang="pt-PT" sz="1600" baseline="300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endParaRPr lang="pt-PT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pt-PT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OU</a:t>
            </a:r>
            <a:endParaRPr lang="pt-PT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pt-PT" sz="1600" u="sng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Estiveram</a:t>
            </a:r>
            <a:r>
              <a:rPr lang="pt-PT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presentes nas 2 semanas (14 dias) prévias ao dia do PPS E são novos ou </a:t>
            </a:r>
            <a:r>
              <a:rPr lang="pt-PT" sz="16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agudizados</a:t>
            </a:r>
            <a:r>
              <a:rPr lang="pt-PT" sz="1600" baseline="30000" dirty="0" err="1">
                <a:solidFill>
                  <a:srgbClr val="222222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pt-PT" sz="1600" dirty="0">
                <a:solidFill>
                  <a:srgbClr val="222222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PT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 </a:t>
            </a:r>
          </a:p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pt-PT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 residente está (ainda) a receber tratamento antibiótico para esta infeção na data do estudo</a:t>
            </a:r>
            <a:r>
              <a:rPr lang="pt-PT" sz="1600" baseline="30000" dirty="0">
                <a:solidFill>
                  <a:srgbClr val="222222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b</a:t>
            </a:r>
            <a:endParaRPr lang="pt-PT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fr-BE" sz="3200" dirty="0">
                <a:ea typeface="ＭＳ Ｐゴシック" pitchFamily="34" charset="-128"/>
              </a:rPr>
              <a:t>	</a:t>
            </a:r>
            <a:endParaRPr lang="fr-BE" sz="3200" dirty="0" smtClean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Ø"/>
            </a:pPr>
            <a:endParaRPr lang="fr-BE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r>
              <a:rPr lang="fr-BE" dirty="0" smtClean="0">
                <a:ea typeface="ＭＳ Ｐゴシック" pitchFamily="34" charset="-128"/>
              </a:rPr>
              <a:t> </a:t>
            </a:r>
            <a:endParaRPr lang="fr-BE" dirty="0">
              <a:ea typeface="ＭＳ Ｐゴシック" pitchFamily="34" charset="-128"/>
            </a:endParaRPr>
          </a:p>
          <a:p>
            <a:pPr lvl="0" eaLnBrk="0"/>
            <a:endParaRPr lang="fr-BE" sz="2400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fr-BE" sz="2400" dirty="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fr-BE" dirty="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fr-BE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en-US" dirty="0">
              <a:ea typeface="ＭＳ Ｐゴシック" pitchFamily="34" charset="-128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15</a:t>
            </a:r>
            <a:endParaRPr lang="en-US" dirty="0"/>
          </a:p>
        </p:txBody>
      </p:sp>
      <p:sp>
        <p:nvSpPr>
          <p:cNvPr id="6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8: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957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026" y="843340"/>
            <a:ext cx="5776677" cy="5380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16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672145" y="940524"/>
            <a:ext cx="41801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>
                <a:solidFill>
                  <a:srgbClr val="FF0000"/>
                </a:solidFill>
              </a:rPr>
              <a:t>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81456" y="4414686"/>
            <a:ext cx="41801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>
                <a:solidFill>
                  <a:srgbClr val="FF0000"/>
                </a:solidFill>
              </a:rPr>
              <a:t>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38247" y="5653026"/>
            <a:ext cx="418011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800" dirty="0" smtClean="0">
                <a:solidFill>
                  <a:srgbClr val="FF0000"/>
                </a:solidFill>
              </a:rPr>
              <a:t>X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0" name="Oval Callout 9"/>
          <p:cNvSpPr/>
          <p:nvPr/>
        </p:nvSpPr>
        <p:spPr bwMode="auto">
          <a:xfrm>
            <a:off x="6830331" y="4200554"/>
            <a:ext cx="1919335" cy="1627050"/>
          </a:xfrm>
          <a:prstGeom prst="wedgeEllipseCallout">
            <a:avLst>
              <a:gd name="adj1" fmla="val -70151"/>
              <a:gd name="adj2" fmla="val 57398"/>
            </a:avLst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endParaRPr lang="en-GB" sz="1100" dirty="0" smtClean="0"/>
          </a:p>
          <a:p>
            <a:endParaRPr lang="en-GB" sz="1100" dirty="0"/>
          </a:p>
          <a:p>
            <a:r>
              <a:rPr lang="en-GB" sz="1100" dirty="0" err="1" smtClean="0"/>
              <a:t>Infeção</a:t>
            </a:r>
            <a:r>
              <a:rPr lang="en-GB" sz="1100" dirty="0" smtClean="0"/>
              <a:t> </a:t>
            </a:r>
            <a:r>
              <a:rPr lang="en-GB" sz="1100" dirty="0" err="1" smtClean="0"/>
              <a:t>Importada</a:t>
            </a:r>
            <a:r>
              <a:rPr lang="en-GB" sz="1100" dirty="0" smtClean="0"/>
              <a:t>: </a:t>
            </a:r>
            <a:r>
              <a:rPr lang="en-GB" sz="1100" dirty="0" err="1" smtClean="0"/>
              <a:t>adquirida</a:t>
            </a:r>
            <a:r>
              <a:rPr lang="en-GB" sz="1100" dirty="0" smtClean="0"/>
              <a:t> </a:t>
            </a:r>
            <a:r>
              <a:rPr lang="en-GB" sz="1100" dirty="0" err="1" smtClean="0"/>
              <a:t>noutra</a:t>
            </a:r>
            <a:r>
              <a:rPr lang="en-GB" sz="1100" dirty="0" smtClean="0"/>
              <a:t> </a:t>
            </a:r>
            <a:r>
              <a:rPr lang="en-GB" sz="1100" dirty="0" err="1" smtClean="0"/>
              <a:t>instituição</a:t>
            </a:r>
            <a:r>
              <a:rPr lang="en-GB" sz="1100" dirty="0" smtClean="0"/>
              <a:t> (hospital </a:t>
            </a:r>
            <a:r>
              <a:rPr lang="en-GB" sz="1100" dirty="0" err="1" smtClean="0"/>
              <a:t>ou</a:t>
            </a:r>
            <a:r>
              <a:rPr lang="en-GB" sz="1100" dirty="0" smtClean="0"/>
              <a:t> LTCF)</a:t>
            </a:r>
            <a:endParaRPr lang="en-US" sz="1100" dirty="0"/>
          </a:p>
        </p:txBody>
      </p:sp>
      <p:sp>
        <p:nvSpPr>
          <p:cNvPr id="11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8: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00752" y="2374710"/>
            <a:ext cx="7124132" cy="14219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i="1" dirty="0" smtClean="0">
                <a:solidFill>
                  <a:srgbClr val="FF0000"/>
                </a:solidFill>
                <a:latin typeface="Calibri" pitchFamily="34" charset="0"/>
              </a:rPr>
              <a:t>A valorização dos dispositivos refere-se ao momento do início da IACS em análise e não ao dia do Inquérito.</a:t>
            </a:r>
            <a:endParaRPr lang="pt-PT" i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3" name="TextBox 7"/>
          <p:cNvSpPr txBox="1"/>
          <p:nvPr/>
        </p:nvSpPr>
        <p:spPr>
          <a:xfrm>
            <a:off x="4207835" y="4229489"/>
            <a:ext cx="41801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>
                <a:solidFill>
                  <a:srgbClr val="FF0000"/>
                </a:solidFill>
              </a:rPr>
              <a:t>X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571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 animBg="1"/>
      <p:bldP spid="12" grpId="0" animBg="1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17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63" y="804863"/>
            <a:ext cx="7000875" cy="524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8: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7417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18</a:t>
            </a:r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94" y="1750150"/>
            <a:ext cx="6981825" cy="219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8: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224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19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439" y="882517"/>
            <a:ext cx="7432894" cy="5274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8: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573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270" y="869131"/>
            <a:ext cx="7182031" cy="5392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8: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616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7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018540"/>
            <a:ext cx="8526463" cy="5162550"/>
          </a:xfrm>
        </p:spPr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en-US" dirty="0">
                <a:ea typeface="ＭＳ Ｐゴシック" pitchFamily="34" charset="-128"/>
              </a:rPr>
              <a:t>J. </a:t>
            </a:r>
            <a:r>
              <a:rPr lang="en-US" dirty="0" err="1" smtClean="0">
                <a:ea typeface="ＭＳ Ｐゴシック" pitchFamily="34" charset="-128"/>
              </a:rPr>
              <a:t>Julieta</a:t>
            </a:r>
            <a:r>
              <a:rPr lang="en-US" dirty="0" smtClean="0">
                <a:ea typeface="ＭＳ Ｐゴシック" pitchFamily="34" charset="-128"/>
              </a:rPr>
              <a:t>, </a:t>
            </a:r>
            <a:r>
              <a:rPr lang="en-US" dirty="0">
                <a:ea typeface="ＭＳ Ｐゴシック" pitchFamily="34" charset="-128"/>
              </a:rPr>
              <a:t>de 80 anos, sexo feminino, </a:t>
            </a:r>
            <a:r>
              <a:rPr lang="en-US" dirty="0" smtClean="0">
                <a:ea typeface="ＭＳ Ｐゴシック" pitchFamily="34" charset="-128"/>
              </a:rPr>
              <a:t>vive </a:t>
            </a:r>
            <a:r>
              <a:rPr lang="en-US" dirty="0" err="1" smtClean="0">
                <a:ea typeface="ＭＳ Ｐゴシック" pitchFamily="34" charset="-128"/>
              </a:rPr>
              <a:t>há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dois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anos</a:t>
            </a:r>
            <a:r>
              <a:rPr lang="en-US" dirty="0" smtClean="0">
                <a:ea typeface="ＭＳ Ｐゴシック" pitchFamily="34" charset="-128"/>
              </a:rPr>
              <a:t> a tempo </a:t>
            </a:r>
            <a:r>
              <a:rPr lang="en-US" dirty="0" err="1" smtClean="0">
                <a:ea typeface="ＭＳ Ｐゴシック" pitchFamily="34" charset="-128"/>
              </a:rPr>
              <a:t>inteiro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na</a:t>
            </a:r>
            <a:r>
              <a:rPr lang="en-US" dirty="0" smtClean="0">
                <a:ea typeface="ＭＳ Ｐゴシック" pitchFamily="34" charset="-128"/>
              </a:rPr>
              <a:t> LTCF, </a:t>
            </a:r>
            <a:r>
              <a:rPr lang="en-US" dirty="0">
                <a:ea typeface="ＭＳ Ｐゴシック" pitchFamily="34" charset="-128"/>
              </a:rPr>
              <a:t>devido ao aparecimento de demência. 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Teve</a:t>
            </a:r>
            <a:r>
              <a:rPr lang="en-US" dirty="0" smtClean="0">
                <a:ea typeface="ＭＳ Ｐゴシック" pitchFamily="34" charset="-128"/>
              </a:rPr>
              <a:t> um </a:t>
            </a:r>
            <a:r>
              <a:rPr lang="en-US" dirty="0">
                <a:ea typeface="ＭＳ Ｐゴシック" pitchFamily="34" charset="-128"/>
              </a:rPr>
              <a:t>acidente vascular cerebral há 20 anos, mas fez uma </a:t>
            </a:r>
            <a:r>
              <a:rPr lang="en-US" dirty="0" err="1">
                <a:ea typeface="ＭＳ Ｐゴシック" pitchFamily="34" charset="-128"/>
              </a:rPr>
              <a:t>recuperação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completa</a:t>
            </a:r>
            <a:r>
              <a:rPr lang="en-US" dirty="0" smtClean="0">
                <a:ea typeface="ＭＳ Ｐゴシック" pitchFamily="34" charset="-128"/>
              </a:rPr>
              <a:t>.</a:t>
            </a:r>
            <a:endParaRPr lang="en-US" dirty="0">
              <a:ea typeface="ＭＳ Ｐゴシック" pitchFamily="34" charset="-128"/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Está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presente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na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instituição</a:t>
            </a:r>
            <a:r>
              <a:rPr lang="en-US" dirty="0" smtClean="0">
                <a:ea typeface="ＭＳ Ｐゴシック" pitchFamily="34" charset="-128"/>
              </a:rPr>
              <a:t> às 8 </a:t>
            </a:r>
            <a:r>
              <a:rPr lang="en-US" dirty="0" err="1" smtClean="0">
                <a:ea typeface="ＭＳ Ｐゴシック" pitchFamily="34" charset="-128"/>
              </a:rPr>
              <a:t>horas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>
                <a:ea typeface="ＭＳ Ｐゴシック" pitchFamily="34" charset="-128"/>
              </a:rPr>
              <a:t>no dia do inquérito.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Apresenta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hipertensão</a:t>
            </a:r>
            <a:r>
              <a:rPr lang="en-US" dirty="0" smtClean="0">
                <a:ea typeface="ＭＳ Ｐゴシック" pitchFamily="34" charset="-128"/>
              </a:rPr>
              <a:t> arterial e </a:t>
            </a:r>
            <a:r>
              <a:rPr lang="en-US" dirty="0">
                <a:ea typeface="ＭＳ Ｐゴシック" pitchFamily="34" charset="-128"/>
              </a:rPr>
              <a:t>um problema de mobilidade (devido a uma substituição da anca há dois </a:t>
            </a:r>
            <a:r>
              <a:rPr lang="en-US" dirty="0" err="1">
                <a:ea typeface="ＭＳ Ｐゴシック" pitchFamily="34" charset="-128"/>
              </a:rPr>
              <a:t>anos</a:t>
            </a:r>
            <a:r>
              <a:rPr lang="en-US" dirty="0" smtClean="0">
                <a:ea typeface="ＭＳ Ｐゴシック" pitchFamily="34" charset="-128"/>
              </a:rPr>
              <a:t>), </a:t>
            </a:r>
            <a:r>
              <a:rPr lang="en-US" dirty="0" err="1" smtClean="0">
                <a:ea typeface="ＭＳ Ｐゴシック" pitchFamily="34" charset="-128"/>
              </a:rPr>
              <a:t>necessitando</a:t>
            </a:r>
            <a:r>
              <a:rPr lang="en-US" dirty="0" smtClean="0">
                <a:ea typeface="ＭＳ Ｐゴシック" pitchFamily="34" charset="-128"/>
              </a:rPr>
              <a:t> de </a:t>
            </a:r>
            <a:r>
              <a:rPr lang="en-US" dirty="0">
                <a:ea typeface="ＭＳ Ｐゴシック" pitchFamily="34" charset="-128"/>
              </a:rPr>
              <a:t>apoio para caminhar. 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dirty="0" smtClean="0">
                <a:ea typeface="ＭＳ Ｐゴシック" pitchFamily="34" charset="-128"/>
              </a:rPr>
              <a:t>Tem </a:t>
            </a:r>
            <a:r>
              <a:rPr lang="en-US" dirty="0" err="1" smtClean="0">
                <a:ea typeface="ＭＳ Ｐゴシック" pitchFamily="34" charset="-128"/>
              </a:rPr>
              <a:t>história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>
                <a:ea typeface="ＭＳ Ｐゴシック" pitchFamily="34" charset="-128"/>
              </a:rPr>
              <a:t>de </a:t>
            </a:r>
            <a:r>
              <a:rPr lang="en-US" dirty="0" err="1" smtClean="0">
                <a:ea typeface="ＭＳ Ｐゴシック" pitchFamily="34" charset="-128"/>
              </a:rPr>
              <a:t>infeções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urinárias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>
                <a:ea typeface="ＭＳ Ｐゴシック" pitchFamily="34" charset="-128"/>
              </a:rPr>
              <a:t>de repetição. 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195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9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018540"/>
            <a:ext cx="8526463" cy="5162550"/>
          </a:xfrm>
        </p:spPr>
        <p:txBody>
          <a:bodyPr/>
          <a:lstStyle/>
          <a:p>
            <a:pPr marL="342900" indent="-342900">
              <a:lnSpc>
                <a:spcPct val="90000"/>
              </a:lnSpc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>
                <a:ea typeface="ＭＳ Ｐゴシック" pitchFamily="34" charset="-128"/>
              </a:rPr>
              <a:t>P. </a:t>
            </a:r>
            <a:r>
              <a:rPr lang="en-US" dirty="0" err="1" smtClean="0">
                <a:ea typeface="ＭＳ Ｐゴシック" pitchFamily="34" charset="-128"/>
              </a:rPr>
              <a:t>Polónio</a:t>
            </a:r>
            <a:r>
              <a:rPr lang="en-US" dirty="0" smtClean="0">
                <a:ea typeface="ＭＳ Ｐゴシック" pitchFamily="34" charset="-128"/>
              </a:rPr>
              <a:t>, </a:t>
            </a:r>
            <a:r>
              <a:rPr lang="en-US" dirty="0">
                <a:ea typeface="ＭＳ Ｐゴシック" pitchFamily="34" charset="-128"/>
              </a:rPr>
              <a:t>do </a:t>
            </a:r>
            <a:r>
              <a:rPr lang="en-US" dirty="0" err="1">
                <a:ea typeface="ＭＳ Ｐゴシック" pitchFamily="34" charset="-128"/>
              </a:rPr>
              <a:t>sexo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masculino</a:t>
            </a:r>
            <a:r>
              <a:rPr lang="en-US" dirty="0" smtClean="0">
                <a:ea typeface="ＭＳ Ｐゴシック" pitchFamily="34" charset="-128"/>
              </a:rPr>
              <a:t>, 88 </a:t>
            </a:r>
            <a:r>
              <a:rPr lang="en-US" dirty="0">
                <a:ea typeface="ＭＳ Ｐゴシック" pitchFamily="34" charset="-128"/>
              </a:rPr>
              <a:t>anos de </a:t>
            </a:r>
            <a:r>
              <a:rPr lang="en-US" dirty="0" err="1" smtClean="0">
                <a:ea typeface="ＭＳ Ｐゴシック" pitchFamily="34" charset="-128"/>
              </a:rPr>
              <a:t>idade</a:t>
            </a:r>
            <a:r>
              <a:rPr lang="en-US" dirty="0" smtClean="0">
                <a:ea typeface="ＭＳ Ｐゴシック" pitchFamily="34" charset="-128"/>
              </a:rPr>
              <a:t>, foi </a:t>
            </a:r>
            <a:r>
              <a:rPr lang="en-US" dirty="0" err="1" smtClean="0">
                <a:ea typeface="ＭＳ Ｐゴシック" pitchFamily="34" charset="-128"/>
              </a:rPr>
              <a:t>admitido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na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instituição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na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véspera</a:t>
            </a:r>
            <a:r>
              <a:rPr lang="en-US" dirty="0" smtClean="0">
                <a:ea typeface="ＭＳ Ｐゴシック" pitchFamily="34" charset="-128"/>
              </a:rPr>
              <a:t> da </a:t>
            </a:r>
            <a:r>
              <a:rPr lang="en-US" dirty="0" err="1" smtClean="0">
                <a:ea typeface="ＭＳ Ｐゴシック" pitchFamily="34" charset="-128"/>
              </a:rPr>
              <a:t>realização</a:t>
            </a:r>
            <a:r>
              <a:rPr lang="en-US" dirty="0" smtClean="0">
                <a:ea typeface="ＭＳ Ｐゴシック" pitchFamily="34" charset="-128"/>
              </a:rPr>
              <a:t> do </a:t>
            </a:r>
            <a:r>
              <a:rPr lang="en-US" dirty="0" err="1" smtClean="0">
                <a:ea typeface="ＭＳ Ｐゴシック" pitchFamily="34" charset="-128"/>
              </a:rPr>
              <a:t>Inquérito</a:t>
            </a:r>
            <a:r>
              <a:rPr lang="en-US" dirty="0" smtClean="0">
                <a:ea typeface="ＭＳ Ｐゴシック" pitchFamily="34" charset="-128"/>
              </a:rPr>
              <a:t> (2 de </a:t>
            </a:r>
            <a:r>
              <a:rPr lang="en-US" dirty="0" err="1" smtClean="0">
                <a:ea typeface="ＭＳ Ｐゴシック" pitchFamily="34" charset="-128"/>
              </a:rPr>
              <a:t>dezembro</a:t>
            </a:r>
            <a:r>
              <a:rPr lang="en-US" dirty="0" smtClean="0">
                <a:ea typeface="ＭＳ Ｐゴシック" pitchFamily="34" charset="-128"/>
              </a:rPr>
              <a:t> de 2015), </a:t>
            </a:r>
            <a:r>
              <a:rPr lang="en-US" dirty="0" err="1" smtClean="0">
                <a:ea typeface="ＭＳ Ｐゴシック" pitchFamily="34" charset="-128"/>
              </a:rPr>
              <a:t>depois</a:t>
            </a:r>
            <a:r>
              <a:rPr lang="en-US" dirty="0" smtClean="0">
                <a:ea typeface="ＭＳ Ｐゴシック" pitchFamily="34" charset="-128"/>
              </a:rPr>
              <a:t> de </a:t>
            </a:r>
            <a:r>
              <a:rPr lang="en-US" dirty="0" err="1" smtClean="0">
                <a:ea typeface="ＭＳ Ｐゴシック" pitchFamily="34" charset="-128"/>
              </a:rPr>
              <a:t>ter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estado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internado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desde</a:t>
            </a:r>
            <a:r>
              <a:rPr lang="en-US" dirty="0" smtClean="0">
                <a:ea typeface="ＭＳ Ｐゴシック" pitchFamily="34" charset="-128"/>
              </a:rPr>
              <a:t> 14 </a:t>
            </a:r>
            <a:r>
              <a:rPr lang="en-US" dirty="0">
                <a:ea typeface="ＭＳ Ｐゴシック" pitchFamily="34" charset="-128"/>
              </a:rPr>
              <a:t>de </a:t>
            </a:r>
            <a:r>
              <a:rPr lang="en-US" dirty="0" err="1">
                <a:ea typeface="ＭＳ Ｐゴシック" pitchFamily="34" charset="-128"/>
              </a:rPr>
              <a:t>outubro</a:t>
            </a:r>
            <a:r>
              <a:rPr lang="en-US" dirty="0">
                <a:ea typeface="ＭＳ Ｐゴシック" pitchFamily="34" charset="-128"/>
              </a:rPr>
              <a:t> de </a:t>
            </a:r>
            <a:r>
              <a:rPr lang="en-US" dirty="0" smtClean="0">
                <a:ea typeface="ＭＳ Ｐゴシック" pitchFamily="34" charset="-128"/>
              </a:rPr>
              <a:t>2015 num centro de </a:t>
            </a:r>
            <a:r>
              <a:rPr lang="en-US" dirty="0" err="1" smtClean="0">
                <a:ea typeface="ＭＳ Ｐゴシック" pitchFamily="34" charset="-128"/>
              </a:rPr>
              <a:t>reabilitação</a:t>
            </a:r>
            <a:r>
              <a:rPr lang="en-US" dirty="0" smtClean="0">
                <a:ea typeface="ＭＳ Ｐゴシック" pitchFamily="34" charset="-128"/>
              </a:rPr>
              <a:t> para </a:t>
            </a:r>
            <a:r>
              <a:rPr lang="en-US" dirty="0" err="1" smtClean="0">
                <a:ea typeface="ＭＳ Ｐゴシック" pitchFamily="34" charset="-128"/>
              </a:rPr>
              <a:t>fisioterapia</a:t>
            </a:r>
            <a:r>
              <a:rPr lang="en-US" dirty="0" smtClean="0">
                <a:ea typeface="ＭＳ Ｐゴシック" pitchFamily="34" charset="-128"/>
              </a:rPr>
              <a:t>, </a:t>
            </a:r>
            <a:r>
              <a:rPr lang="en-US" dirty="0" err="1" smtClean="0">
                <a:ea typeface="ＭＳ Ｐゴシック" pitchFamily="34" charset="-128"/>
              </a:rPr>
              <a:t>após</a:t>
            </a:r>
            <a:r>
              <a:rPr lang="en-US" dirty="0" smtClean="0">
                <a:ea typeface="ＭＳ Ｐゴシック" pitchFamily="34" charset="-128"/>
              </a:rPr>
              <a:t> cirurgia de </a:t>
            </a:r>
            <a:r>
              <a:rPr lang="en-US" dirty="0" err="1" smtClean="0">
                <a:ea typeface="ＭＳ Ｐゴシック" pitchFamily="34" charset="-128"/>
              </a:rPr>
              <a:t>anca</a:t>
            </a:r>
            <a:r>
              <a:rPr lang="en-US" dirty="0">
                <a:ea typeface="ＭＳ Ｐゴシック" pitchFamily="34" charset="-128"/>
              </a:rPr>
              <a:t>.</a:t>
            </a:r>
            <a:r>
              <a:rPr lang="en-US" dirty="0" smtClean="0">
                <a:ea typeface="ＭＳ Ｐゴシック" pitchFamily="34" charset="-128"/>
              </a:rPr>
              <a:t> </a:t>
            </a:r>
          </a:p>
          <a:p>
            <a:pPr marL="342900" indent="-342900">
              <a:lnSpc>
                <a:spcPct val="90000"/>
              </a:lnSpc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Pode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andar</a:t>
            </a:r>
            <a:r>
              <a:rPr lang="en-US" dirty="0" smtClean="0">
                <a:ea typeface="ＭＳ Ｐゴシック" pitchFamily="34" charset="-128"/>
              </a:rPr>
              <a:t> sozinho, mas na maioria das </a:t>
            </a:r>
            <a:r>
              <a:rPr lang="en-US" dirty="0" err="1" smtClean="0">
                <a:ea typeface="ＭＳ Ｐゴシック" pitchFamily="34" charset="-128"/>
              </a:rPr>
              <a:t>vezes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recorre</a:t>
            </a:r>
            <a:r>
              <a:rPr lang="en-US" dirty="0" smtClean="0">
                <a:ea typeface="ＭＳ Ｐゴシック" pitchFamily="34" charset="-128"/>
              </a:rPr>
              <a:t> a </a:t>
            </a:r>
            <a:r>
              <a:rPr lang="en-US" dirty="0" err="1" smtClean="0">
                <a:ea typeface="ＭＳ Ｐゴシック" pitchFamily="34" charset="-128"/>
              </a:rPr>
              <a:t>cadeira</a:t>
            </a:r>
            <a:r>
              <a:rPr lang="en-US" dirty="0" smtClean="0">
                <a:ea typeface="ＭＳ Ｐゴシック" pitchFamily="34" charset="-128"/>
              </a:rPr>
              <a:t> de rodas. </a:t>
            </a: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90000"/>
              </a:lnSpc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Não</a:t>
            </a:r>
            <a:r>
              <a:rPr lang="en-US" dirty="0" smtClean="0">
                <a:ea typeface="ＭＳ Ｐゴシック" pitchFamily="34" charset="-128"/>
              </a:rPr>
              <a:t> tem </a:t>
            </a:r>
            <a:r>
              <a:rPr lang="en-US" dirty="0">
                <a:ea typeface="ＭＳ Ｐゴシック" pitchFamily="34" charset="-128"/>
              </a:rPr>
              <a:t>histórico de problemas cardíacos ou respiratórios. </a:t>
            </a:r>
          </a:p>
          <a:p>
            <a:pPr marL="342900" indent="-342900">
              <a:lnSpc>
                <a:spcPct val="90000"/>
              </a:lnSpc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 smtClean="0">
                <a:ea typeface="ＭＳ Ｐゴシック" pitchFamily="34" charset="-128"/>
              </a:rPr>
              <a:t>Tem um </a:t>
            </a:r>
            <a:r>
              <a:rPr lang="en-US" dirty="0" err="1" smtClean="0">
                <a:ea typeface="ＭＳ Ｐゴシック" pitchFamily="34" charset="-128"/>
              </a:rPr>
              <a:t>cateter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urinário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smtClean="0">
                <a:ea typeface="ＭＳ Ｐゴシック" pitchFamily="34" charset="-128"/>
              </a:rPr>
              <a:t>e </a:t>
            </a:r>
            <a:r>
              <a:rPr lang="en-US" dirty="0" err="1" smtClean="0">
                <a:ea typeface="ＭＳ Ｐゴシック" pitchFamily="34" charset="-128"/>
              </a:rPr>
              <a:t>não</a:t>
            </a:r>
            <a:r>
              <a:rPr lang="en-US" dirty="0" smtClean="0">
                <a:ea typeface="ＭＳ Ｐゴシック" pitchFamily="34" charset="-128"/>
              </a:rPr>
              <a:t> tem </a:t>
            </a:r>
            <a:r>
              <a:rPr lang="en-US" dirty="0" err="1" smtClean="0">
                <a:ea typeface="ＭＳ Ｐゴシック" pitchFamily="34" charset="-128"/>
              </a:rPr>
              <a:t>cateter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venoso</a:t>
            </a:r>
            <a:r>
              <a:rPr lang="en-US" dirty="0" smtClean="0">
                <a:ea typeface="ＭＳ Ｐゴシック" pitchFamily="34" charset="-128"/>
              </a:rPr>
              <a:t>. </a:t>
            </a:r>
          </a:p>
          <a:p>
            <a:pPr marL="342900" indent="-342900">
              <a:lnSpc>
                <a:spcPct val="90000"/>
              </a:lnSpc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 smtClean="0">
                <a:ea typeface="ＭＳ Ｐゴシック" pitchFamily="34" charset="-128"/>
              </a:rPr>
              <a:t>Tem </a:t>
            </a:r>
            <a:r>
              <a:rPr lang="en-US" dirty="0" err="1" smtClean="0">
                <a:ea typeface="ＭＳ Ｐゴシック" pitchFamily="34" charset="-128"/>
              </a:rPr>
              <a:t>continência</a:t>
            </a:r>
            <a:r>
              <a:rPr lang="en-US" dirty="0" smtClean="0">
                <a:ea typeface="ＭＳ Ｐゴシック" pitchFamily="34" charset="-128"/>
              </a:rPr>
              <a:t> fecal.</a:t>
            </a: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90000"/>
              </a:lnSpc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 smtClean="0">
                <a:ea typeface="ＭＳ Ｐゴシック" pitchFamily="34" charset="-128"/>
              </a:rPr>
              <a:t>A </a:t>
            </a:r>
            <a:r>
              <a:rPr lang="en-US" dirty="0" err="1" smtClean="0">
                <a:ea typeface="ＭＳ Ｐゴシック" pitchFamily="34" charset="-128"/>
              </a:rPr>
              <a:t>sua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ferida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operatória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teve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evolução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favorável</a:t>
            </a:r>
            <a:r>
              <a:rPr lang="en-US" dirty="0" smtClean="0">
                <a:ea typeface="ＭＳ Ｐゴシック" pitchFamily="34" charset="-128"/>
              </a:rPr>
              <a:t> e </a:t>
            </a:r>
            <a:r>
              <a:rPr lang="en-US" dirty="0" err="1" smtClean="0">
                <a:ea typeface="ＭＳ Ｐゴシック" pitchFamily="34" charset="-128"/>
              </a:rPr>
              <a:t>não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apresenta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úlceras</a:t>
            </a:r>
            <a:r>
              <a:rPr lang="en-US" dirty="0" smtClean="0">
                <a:ea typeface="ＭＳ Ｐゴシック" pitchFamily="34" charset="-128"/>
              </a:rPr>
              <a:t> de </a:t>
            </a:r>
            <a:r>
              <a:rPr lang="en-US" dirty="0" err="1" smtClean="0">
                <a:ea typeface="ＭＳ Ｐゴシック" pitchFamily="34" charset="-128"/>
              </a:rPr>
              <a:t>pressão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nem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outras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feridas</a:t>
            </a:r>
            <a:r>
              <a:rPr lang="en-US" dirty="0" smtClean="0">
                <a:ea typeface="ＭＳ Ｐゴシック" pitchFamily="34" charset="-128"/>
              </a:rPr>
              <a:t>.</a:t>
            </a:r>
            <a:endParaRPr lang="en-US" dirty="0">
              <a:ea typeface="ＭＳ Ｐゴシック" pitchFamily="34" charset="-128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905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018540"/>
            <a:ext cx="8526463" cy="5162550"/>
          </a:xfrm>
        </p:spPr>
        <p:txBody>
          <a:bodyPr/>
          <a:lstStyle/>
          <a:p>
            <a:pPr marL="342900" indent="-342900">
              <a:lnSpc>
                <a:spcPct val="90000"/>
              </a:lnSpc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>
                <a:ea typeface="ＭＳ Ｐゴシック" pitchFamily="34" charset="-128"/>
              </a:rPr>
              <a:t>No dia do </a:t>
            </a:r>
            <a:r>
              <a:rPr lang="en-US" dirty="0" err="1" smtClean="0">
                <a:ea typeface="ＭＳ Ｐゴシック" pitchFamily="34" charset="-128"/>
              </a:rPr>
              <a:t>Inquérito</a:t>
            </a:r>
            <a:r>
              <a:rPr lang="en-US" dirty="0" smtClean="0">
                <a:ea typeface="ＭＳ Ｐゴシック" pitchFamily="34" charset="-128"/>
              </a:rPr>
              <a:t> (2 de </a:t>
            </a:r>
            <a:r>
              <a:rPr lang="en-US" dirty="0" err="1" smtClean="0">
                <a:ea typeface="ＭＳ Ｐゴシック" pitchFamily="34" charset="-128"/>
              </a:rPr>
              <a:t>dezembro</a:t>
            </a:r>
            <a:r>
              <a:rPr lang="en-US" dirty="0" smtClean="0">
                <a:ea typeface="ＭＳ Ｐゴシック" pitchFamily="34" charset="-128"/>
              </a:rPr>
              <a:t> de 2015), </a:t>
            </a:r>
            <a:r>
              <a:rPr lang="en-US" dirty="0">
                <a:ea typeface="ＭＳ Ｐゴシック" pitchFamily="34" charset="-128"/>
              </a:rPr>
              <a:t>P. </a:t>
            </a:r>
            <a:r>
              <a:rPr lang="en-US" dirty="0" err="1" smtClean="0">
                <a:ea typeface="ＭＳ Ｐゴシック" pitchFamily="34" charset="-128"/>
              </a:rPr>
              <a:t>Polónio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>
                <a:ea typeface="ＭＳ Ｐゴシック" pitchFamily="34" charset="-128"/>
              </a:rPr>
              <a:t>está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err="1">
                <a:ea typeface="ＭＳ Ｐゴシック" pitchFamily="34" charset="-128"/>
              </a:rPr>
              <a:t>n</a:t>
            </a:r>
            <a:r>
              <a:rPr lang="en-US" dirty="0" err="1" smtClean="0">
                <a:ea typeface="ＭＳ Ｐゴシック" pitchFamily="34" charset="-128"/>
              </a:rPr>
              <a:t>a</a:t>
            </a:r>
            <a:r>
              <a:rPr lang="en-US" dirty="0" smtClean="0">
                <a:ea typeface="ＭＳ Ｐゴシック" pitchFamily="34" charset="-128"/>
              </a:rPr>
              <a:t> casa de repouso </a:t>
            </a:r>
            <a:r>
              <a:rPr lang="en-US" dirty="0">
                <a:ea typeface="ＭＳ Ｐゴシック" pitchFamily="34" charset="-128"/>
              </a:rPr>
              <a:t>às 8h</a:t>
            </a:r>
            <a:r>
              <a:rPr lang="en-US" dirty="0" smtClean="0">
                <a:ea typeface="ＭＳ Ｐゴシック" pitchFamily="34" charset="-128"/>
              </a:rPr>
              <a:t>.</a:t>
            </a:r>
          </a:p>
          <a:p>
            <a:pPr marL="342900" indent="-342900">
              <a:lnSpc>
                <a:spcPct val="90000"/>
              </a:lnSpc>
              <a:spcAft>
                <a:spcPts val="1200"/>
              </a:spcAft>
              <a:buFont typeface="Wingdings" pitchFamily="2" charset="2"/>
              <a:buChar char="§"/>
            </a:pPr>
            <a:r>
              <a:rPr lang="fr-BE" dirty="0" err="1" smtClean="0">
                <a:ea typeface="ＭＳ Ｐゴシック" pitchFamily="34" charset="-128"/>
              </a:rPr>
              <a:t>Desde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há</a:t>
            </a:r>
            <a:r>
              <a:rPr lang="fr-BE" dirty="0" smtClean="0">
                <a:ea typeface="ＭＳ Ｐゴシック" pitchFamily="34" charset="-128"/>
              </a:rPr>
              <a:t> 3 </a:t>
            </a:r>
            <a:r>
              <a:rPr lang="fr-BE" dirty="0" err="1" smtClean="0">
                <a:ea typeface="ＭＳ Ｐゴシック" pitchFamily="34" charset="-128"/>
              </a:rPr>
              <a:t>dias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apresenta</a:t>
            </a:r>
            <a:r>
              <a:rPr lang="fr-BE" dirty="0" smtClean="0">
                <a:ea typeface="ＭＳ Ｐゴシック" pitchFamily="34" charset="-128"/>
              </a:rPr>
              <a:t> tosse.</a:t>
            </a:r>
          </a:p>
          <a:p>
            <a:pPr marL="342900" indent="-342900">
              <a:lnSpc>
                <a:spcPct val="90000"/>
              </a:lnSpc>
              <a:spcAft>
                <a:spcPts val="1200"/>
              </a:spcAft>
              <a:buFont typeface="Wingdings" pitchFamily="2" charset="2"/>
              <a:buChar char="§"/>
            </a:pPr>
            <a:r>
              <a:rPr lang="pt-PT" dirty="0" smtClean="0">
                <a:ea typeface="ＭＳ Ｐゴシック" pitchFamily="34" charset="-128"/>
              </a:rPr>
              <a:t>No dia do Inquérito a sua saturação digital de </a:t>
            </a:r>
            <a:r>
              <a:rPr lang="en-US" dirty="0" smtClean="0">
                <a:ea typeface="ＭＳ Ｐゴシック" pitchFamily="34" charset="-128"/>
              </a:rPr>
              <a:t>o</a:t>
            </a:r>
            <a:r>
              <a:rPr lang="en-US" baseline="-25000" dirty="0" smtClean="0">
                <a:ea typeface="ＭＳ Ｐゴシック" pitchFamily="34" charset="-128"/>
              </a:rPr>
              <a:t>2</a:t>
            </a:r>
            <a:r>
              <a:rPr lang="en-US" dirty="0" smtClean="0">
                <a:ea typeface="ＭＳ Ｐゴシック" pitchFamily="34" charset="-128"/>
              </a:rPr>
              <a:t> é </a:t>
            </a:r>
            <a:r>
              <a:rPr lang="en-US" dirty="0">
                <a:ea typeface="ＭＳ Ｐゴシック" pitchFamily="34" charset="-128"/>
              </a:rPr>
              <a:t>de 92</a:t>
            </a:r>
            <a:r>
              <a:rPr lang="en-US" dirty="0" smtClean="0">
                <a:ea typeface="ＭＳ Ｐゴシック" pitchFamily="34" charset="-128"/>
              </a:rPr>
              <a:t>%. </a:t>
            </a:r>
            <a:r>
              <a:rPr lang="en-US" dirty="0" err="1" smtClean="0">
                <a:ea typeface="ＭＳ Ｐゴシック" pitchFamily="34" charset="-128"/>
              </a:rPr>
              <a:t>Está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febril</a:t>
            </a:r>
            <a:r>
              <a:rPr lang="en-US" dirty="0" smtClean="0">
                <a:ea typeface="ＭＳ Ｐゴシック" pitchFamily="34" charset="-128"/>
              </a:rPr>
              <a:t> (38,3</a:t>
            </a:r>
            <a:r>
              <a:rPr lang="en-US" baseline="30000" dirty="0" smtClean="0">
                <a:ea typeface="ＭＳ Ｐゴシック" pitchFamily="34" charset="-128"/>
              </a:rPr>
              <a:t>o</a:t>
            </a:r>
            <a:r>
              <a:rPr lang="en-US" dirty="0" smtClean="0">
                <a:ea typeface="ＭＳ Ｐゴシック" pitchFamily="34" charset="-128"/>
              </a:rPr>
              <a:t>C) e </a:t>
            </a:r>
            <a:r>
              <a:rPr lang="en-US" dirty="0" err="1">
                <a:ea typeface="ＭＳ Ｐゴシック" pitchFamily="34" charset="-128"/>
              </a:rPr>
              <a:t>bastante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confuso</a:t>
            </a:r>
            <a:r>
              <a:rPr lang="en-US" dirty="0" smtClean="0">
                <a:ea typeface="ＭＳ Ｐゴシック" pitchFamily="34" charset="-128"/>
              </a:rPr>
              <a:t>.</a:t>
            </a: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90000"/>
              </a:lnSpc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 smtClean="0">
                <a:ea typeface="ＭＳ Ｐゴシック" pitchFamily="34" charset="-128"/>
              </a:rPr>
              <a:t>No </a:t>
            </a:r>
            <a:r>
              <a:rPr lang="en-US" dirty="0" err="1" smtClean="0">
                <a:ea typeface="ＭＳ Ｐゴシック" pitchFamily="34" charset="-128"/>
              </a:rPr>
              <a:t>momento</a:t>
            </a:r>
            <a:r>
              <a:rPr lang="en-US" dirty="0" smtClean="0">
                <a:ea typeface="ＭＳ Ｐゴシック" pitchFamily="34" charset="-128"/>
              </a:rPr>
              <a:t> do </a:t>
            </a:r>
            <a:r>
              <a:rPr lang="en-US" dirty="0" err="1" smtClean="0">
                <a:ea typeface="ＭＳ Ｐゴシック" pitchFamily="34" charset="-128"/>
              </a:rPr>
              <a:t>Inquérito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não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está</a:t>
            </a:r>
            <a:r>
              <a:rPr lang="en-US" dirty="0" smtClean="0">
                <a:ea typeface="ＭＳ Ｐゴシック" pitchFamily="34" charset="-128"/>
              </a:rPr>
              <a:t> sob </a:t>
            </a:r>
            <a:r>
              <a:rPr lang="en-US" dirty="0" err="1" smtClean="0">
                <a:ea typeface="ＭＳ Ｐゴシック" pitchFamily="34" charset="-128"/>
              </a:rPr>
              <a:t>qualquer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antibioterapia</a:t>
            </a:r>
            <a:r>
              <a:rPr lang="en-US" dirty="0" smtClean="0">
                <a:ea typeface="ＭＳ Ｐゴシック" pitchFamily="34" charset="-128"/>
              </a:rPr>
              <a:t>, </a:t>
            </a:r>
            <a:r>
              <a:rPr lang="en-US" dirty="0" err="1" smtClean="0">
                <a:ea typeface="ＭＳ Ｐゴシック" pitchFamily="34" charset="-128"/>
              </a:rPr>
              <a:t>aguardando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avaliação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pelo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seu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médico</a:t>
            </a:r>
            <a:r>
              <a:rPr lang="en-US" dirty="0" smtClean="0">
                <a:ea typeface="ＭＳ Ｐゴシック" pitchFamily="34" charset="-128"/>
              </a:rPr>
              <a:t>.</a:t>
            </a:r>
            <a:endParaRPr lang="en-US" dirty="0">
              <a:ea typeface="ＭＳ Ｐゴシック" pitchFamily="34" charset="-128"/>
            </a:endParaRPr>
          </a:p>
          <a:p>
            <a:pPr>
              <a:lnSpc>
                <a:spcPct val="90000"/>
              </a:lnSpc>
              <a:spcAft>
                <a:spcPts val="1200"/>
              </a:spcAft>
            </a:pPr>
            <a:endParaRPr lang="en-US" b="1" dirty="0">
              <a:ea typeface="ＭＳ Ｐゴシック" pitchFamily="34" charset="-128"/>
            </a:endParaRPr>
          </a:p>
          <a:p>
            <a:pPr marL="342900" indent="-342900">
              <a:lnSpc>
                <a:spcPct val="90000"/>
              </a:lnSpc>
              <a:spcAft>
                <a:spcPts val="1200"/>
              </a:spcAft>
              <a:buFont typeface="Wingdings" pitchFamily="2" charset="2"/>
              <a:buChar char="§"/>
            </a:pPr>
            <a:endParaRPr lang="en-US" dirty="0">
              <a:ea typeface="ＭＳ Ｐゴシック" pitchFamily="34" charset="-128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22</a:t>
            </a:r>
            <a:endParaRPr lang="en-US" dirty="0"/>
          </a:p>
        </p:txBody>
      </p:sp>
      <p:sp>
        <p:nvSpPr>
          <p:cNvPr id="6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127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018540"/>
            <a:ext cx="8526463" cy="5162550"/>
          </a:xfrm>
        </p:spPr>
        <p:txBody>
          <a:bodyPr/>
          <a:lstStyle/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fr-BE" dirty="0" smtClean="0">
                <a:ea typeface="ＭＳ Ｐゴシック" pitchFamily="34" charset="-128"/>
              </a:rPr>
              <a:t>P. </a:t>
            </a:r>
            <a:r>
              <a:rPr lang="fr-BE" dirty="0" err="1" smtClean="0">
                <a:ea typeface="ＭＳ Ｐゴシック" pitchFamily="34" charset="-128"/>
              </a:rPr>
              <a:t>Polónio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>
                <a:ea typeface="ＭＳ Ｐゴシック" pitchFamily="34" charset="-128"/>
              </a:rPr>
              <a:t>é </a:t>
            </a:r>
            <a:r>
              <a:rPr lang="fr-BE" dirty="0" err="1">
                <a:ea typeface="ＭＳ Ｐゴシック" pitchFamily="34" charset="-128"/>
              </a:rPr>
              <a:t>um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residente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elegível</a:t>
            </a:r>
            <a:r>
              <a:rPr lang="fr-BE" dirty="0">
                <a:ea typeface="ＭＳ Ｐゴシック" pitchFamily="34" charset="-128"/>
              </a:rPr>
              <a:t> para o </a:t>
            </a:r>
            <a:r>
              <a:rPr lang="fr-BE" dirty="0" err="1">
                <a:ea typeface="ＭＳ Ｐゴシック" pitchFamily="34" charset="-128"/>
              </a:rPr>
              <a:t>Inquérito</a:t>
            </a:r>
            <a:r>
              <a:rPr lang="fr-BE" dirty="0">
                <a:ea typeface="ＭＳ Ｐゴシック" pitchFamily="34" charset="-128"/>
              </a:rPr>
              <a:t>? S/N</a:t>
            </a: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en-US" dirty="0" err="1">
                <a:ea typeface="ＭＳ Ｐゴシック" pitchFamily="34" charset="-128"/>
              </a:rPr>
              <a:t>Devemos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err="1">
                <a:ea typeface="ＭＳ Ｐゴシック" pitchFamily="34" charset="-128"/>
              </a:rPr>
              <a:t>preencher</a:t>
            </a:r>
            <a:r>
              <a:rPr lang="en-US" dirty="0">
                <a:ea typeface="ＭＳ Ｐゴシック" pitchFamily="34" charset="-128"/>
              </a:rPr>
              <a:t> um </a:t>
            </a:r>
            <a:r>
              <a:rPr lang="en-US" dirty="0" err="1">
                <a:ea typeface="ＭＳ Ｐゴシック" pitchFamily="34" charset="-128"/>
              </a:rPr>
              <a:t>Questionário</a:t>
            </a:r>
            <a:r>
              <a:rPr lang="en-US" dirty="0">
                <a:ea typeface="ＭＳ Ｐゴシック" pitchFamily="34" charset="-128"/>
              </a:rPr>
              <a:t> de </a:t>
            </a:r>
            <a:r>
              <a:rPr lang="en-US" dirty="0" err="1">
                <a:ea typeface="ＭＳ Ｐゴシック" pitchFamily="34" charset="-128"/>
              </a:rPr>
              <a:t>Residente</a:t>
            </a:r>
            <a:r>
              <a:rPr lang="en-US" dirty="0">
                <a:ea typeface="ＭＳ Ｐゴシック" pitchFamily="34" charset="-128"/>
              </a:rPr>
              <a:t> para </a:t>
            </a:r>
            <a:r>
              <a:rPr lang="en-US" dirty="0" smtClean="0">
                <a:ea typeface="ＭＳ Ｐゴシック" pitchFamily="34" charset="-128"/>
              </a:rPr>
              <a:t>P. </a:t>
            </a:r>
            <a:r>
              <a:rPr lang="en-US" dirty="0" err="1" smtClean="0">
                <a:ea typeface="ＭＳ Ｐゴシック" pitchFamily="34" charset="-128"/>
              </a:rPr>
              <a:t>Polónio</a:t>
            </a:r>
            <a:r>
              <a:rPr lang="en-US" dirty="0" smtClean="0">
                <a:ea typeface="ＭＳ Ｐゴシック" pitchFamily="34" charset="-128"/>
              </a:rPr>
              <a:t>? </a:t>
            </a:r>
            <a:r>
              <a:rPr lang="en-US" dirty="0">
                <a:ea typeface="ＭＳ Ｐゴシック" pitchFamily="34" charset="-128"/>
              </a:rPr>
              <a:t>S/N</a:t>
            </a:r>
          </a:p>
          <a:p>
            <a:pPr>
              <a:lnSpc>
                <a:spcPct val="80000"/>
              </a:lnSpc>
            </a:pP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fr-BE" dirty="0" err="1">
                <a:ea typeface="ＭＳ Ｐゴシック" pitchFamily="34" charset="-128"/>
              </a:rPr>
              <a:t>Em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caso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afirmativo</a:t>
            </a:r>
            <a:r>
              <a:rPr lang="fr-BE" dirty="0">
                <a:ea typeface="ＭＳ Ｐゴシック" pitchFamily="34" charset="-128"/>
              </a:rPr>
              <a:t>, </a:t>
            </a:r>
            <a:r>
              <a:rPr lang="fr-BE" dirty="0" err="1">
                <a:ea typeface="ＭＳ Ｐゴシック" pitchFamily="34" charset="-128"/>
              </a:rPr>
              <a:t>por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favor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pt-PT" dirty="0">
                <a:ea typeface="ＭＳ Ｐゴシック" pitchFamily="34" charset="-128"/>
              </a:rPr>
              <a:t>complete um Questionário de Residente.</a:t>
            </a:r>
            <a:endParaRPr lang="fr-BE" dirty="0">
              <a:solidFill>
                <a:srgbClr val="FF0000"/>
              </a:solidFill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endParaRPr lang="en-US" dirty="0">
              <a:ea typeface="ＭＳ Ｐゴシック" pitchFamily="34" charset="-128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23</a:t>
            </a:r>
            <a:endParaRPr lang="en-US" dirty="0"/>
          </a:p>
        </p:txBody>
      </p:sp>
      <p:sp>
        <p:nvSpPr>
          <p:cNvPr id="6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984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04800" y="357051"/>
            <a:ext cx="8257359" cy="557349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9: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018540"/>
            <a:ext cx="8526463" cy="5162550"/>
          </a:xfrm>
        </p:spPr>
        <p:txBody>
          <a:bodyPr/>
          <a:lstStyle/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fr-BE" dirty="0">
                <a:ea typeface="ＭＳ Ｐゴシック" pitchFamily="34" charset="-128"/>
              </a:rPr>
              <a:t>P. </a:t>
            </a:r>
            <a:r>
              <a:rPr lang="fr-BE" dirty="0" err="1">
                <a:ea typeface="ＭＳ Ｐゴシック" pitchFamily="34" charset="-128"/>
              </a:rPr>
              <a:t>Polónio</a:t>
            </a:r>
            <a:r>
              <a:rPr lang="fr-BE" dirty="0">
                <a:ea typeface="ＭＳ Ｐゴシック" pitchFamily="34" charset="-128"/>
              </a:rPr>
              <a:t> é </a:t>
            </a:r>
            <a:r>
              <a:rPr lang="fr-BE" dirty="0" err="1">
                <a:ea typeface="ＭＳ Ｐゴシック" pitchFamily="34" charset="-128"/>
              </a:rPr>
              <a:t>um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residente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elegível</a:t>
            </a:r>
            <a:r>
              <a:rPr lang="fr-BE" dirty="0">
                <a:ea typeface="ＭＳ Ｐゴシック" pitchFamily="34" charset="-128"/>
              </a:rPr>
              <a:t> para o </a:t>
            </a:r>
            <a:r>
              <a:rPr lang="fr-BE" dirty="0" err="1">
                <a:ea typeface="ＭＳ Ｐゴシック" pitchFamily="34" charset="-128"/>
              </a:rPr>
              <a:t>Inquérito</a:t>
            </a:r>
            <a:r>
              <a:rPr lang="fr-BE" dirty="0">
                <a:ea typeface="ＭＳ Ｐゴシック" pitchFamily="34" charset="-128"/>
              </a:rPr>
              <a:t>? S/N</a:t>
            </a:r>
            <a:endParaRPr lang="en-US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è"/>
            </a:pPr>
            <a:r>
              <a:rPr lang="fr-BE" dirty="0" smtClean="0">
                <a:ea typeface="ＭＳ Ｐゴシック" pitchFamily="34" charset="-128"/>
                <a:sym typeface="Wingdings" pitchFamily="2" charset="2"/>
              </a:rPr>
              <a:t>SIM!</a:t>
            </a:r>
          </a:p>
          <a:p>
            <a:pPr>
              <a:lnSpc>
                <a:spcPct val="80000"/>
              </a:lnSpc>
            </a:pPr>
            <a:endParaRPr lang="fr-BE" dirty="0">
              <a:ea typeface="ＭＳ Ｐゴシック" pitchFamily="34" charset="-128"/>
              <a:sym typeface="Wingdings" pitchFamily="2" charset="2"/>
            </a:endParaRPr>
          </a:p>
          <a:p>
            <a:pPr marL="342900" indent="-342900">
              <a:lnSpc>
                <a:spcPct val="90000"/>
              </a:lnSpc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 smtClean="0">
                <a:ea typeface="ＭＳ Ｐゴシック" pitchFamily="34" charset="-128"/>
              </a:rPr>
              <a:t>Vive </a:t>
            </a:r>
            <a:r>
              <a:rPr lang="en-US" dirty="0">
                <a:ea typeface="ＭＳ Ｐゴシック" pitchFamily="34" charset="-128"/>
              </a:rPr>
              <a:t>em tempo integral </a:t>
            </a:r>
            <a:r>
              <a:rPr lang="en-US" dirty="0" err="1" smtClean="0">
                <a:ea typeface="ＭＳ Ｐゴシック" pitchFamily="34" charset="-128"/>
              </a:rPr>
              <a:t>há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mais</a:t>
            </a:r>
            <a:r>
              <a:rPr lang="en-US" dirty="0" smtClean="0">
                <a:ea typeface="ＭＳ Ｐゴシック" pitchFamily="34" charset="-128"/>
              </a:rPr>
              <a:t> de 1 </a:t>
            </a:r>
            <a:r>
              <a:rPr lang="en-US" dirty="0" err="1" smtClean="0">
                <a:ea typeface="ＭＳ Ｐゴシック" pitchFamily="34" charset="-128"/>
              </a:rPr>
              <a:t>dia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numa</a:t>
            </a:r>
            <a:r>
              <a:rPr lang="en-US" dirty="0" smtClean="0">
                <a:ea typeface="ＭＳ Ｐゴシック" pitchFamily="34" charset="-128"/>
              </a:rPr>
              <a:t> LTCF </a:t>
            </a:r>
            <a:endParaRPr lang="en-US" dirty="0">
              <a:ea typeface="ＭＳ Ｐゴシック" pitchFamily="34" charset="-128"/>
            </a:endParaRPr>
          </a:p>
          <a:p>
            <a:pPr marL="342900" indent="-342900"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Está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presente</a:t>
            </a:r>
            <a:r>
              <a:rPr lang="en-US" dirty="0" smtClean="0">
                <a:ea typeface="ＭＳ Ｐゴシック" pitchFamily="34" charset="-128"/>
              </a:rPr>
              <a:t> às 8 </a:t>
            </a:r>
            <a:r>
              <a:rPr lang="en-US" dirty="0" err="1" smtClean="0">
                <a:ea typeface="ＭＳ Ｐゴシック" pitchFamily="34" charset="-128"/>
              </a:rPr>
              <a:t>horas</a:t>
            </a:r>
            <a:r>
              <a:rPr lang="en-US" dirty="0" smtClean="0">
                <a:ea typeface="ＭＳ Ｐゴシック" pitchFamily="34" charset="-128"/>
              </a:rPr>
              <a:t> no dia do </a:t>
            </a:r>
            <a:r>
              <a:rPr lang="en-US" dirty="0" err="1" smtClean="0">
                <a:ea typeface="ＭＳ Ｐゴシック" pitchFamily="34" charset="-128"/>
              </a:rPr>
              <a:t>Inquérito</a:t>
            </a: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100000"/>
              </a:lnSpc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Não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teve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alta</a:t>
            </a:r>
            <a:r>
              <a:rPr lang="en-US" dirty="0" smtClean="0">
                <a:ea typeface="ＭＳ Ｐゴシック" pitchFamily="34" charset="-128"/>
              </a:rPr>
              <a:t> da </a:t>
            </a:r>
            <a:r>
              <a:rPr lang="en-US" dirty="0" err="1" smtClean="0">
                <a:ea typeface="ＭＳ Ｐゴシック" pitchFamily="34" charset="-128"/>
              </a:rPr>
              <a:t>instituição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até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ao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momento</a:t>
            </a:r>
            <a:r>
              <a:rPr lang="en-US" dirty="0" smtClean="0">
                <a:ea typeface="ＭＳ Ｐゴシック" pitchFamily="34" charset="-128"/>
              </a:rPr>
              <a:t> do </a:t>
            </a:r>
            <a:r>
              <a:rPr lang="en-US" dirty="0" err="1" smtClean="0">
                <a:ea typeface="ＭＳ Ｐゴシック" pitchFamily="34" charset="-128"/>
              </a:rPr>
              <a:t>Inquérito</a:t>
            </a:r>
            <a:endParaRPr lang="en-US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en-US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en-US" dirty="0">
              <a:ea typeface="ＭＳ Ｐゴシック" pitchFamily="34" charset="-128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7735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Caso</a:t>
            </a:r>
            <a:r>
              <a:rPr lang="fr-BE" dirty="0" smtClean="0"/>
              <a:t> </a:t>
            </a:r>
            <a:r>
              <a:rPr lang="fr-BE" dirty="0" err="1" smtClean="0"/>
              <a:t>estudo</a:t>
            </a:r>
            <a:r>
              <a:rPr lang="fr-BE" dirty="0" smtClean="0"/>
              <a:t> 9: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018540"/>
            <a:ext cx="8526463" cy="5162550"/>
          </a:xfrm>
        </p:spPr>
        <p:txBody>
          <a:bodyPr/>
          <a:lstStyle/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Devemos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ter</a:t>
            </a:r>
            <a:r>
              <a:rPr lang="en-US" dirty="0" smtClean="0">
                <a:ea typeface="ＭＳ Ｐゴシック" pitchFamily="34" charset="-128"/>
              </a:rPr>
              <a:t> um </a:t>
            </a:r>
            <a:r>
              <a:rPr lang="en-US" dirty="0" err="1" smtClean="0">
                <a:ea typeface="ＭＳ Ｐゴシック" pitchFamily="34" charset="-128"/>
              </a:rPr>
              <a:t>Questionário</a:t>
            </a:r>
            <a:r>
              <a:rPr lang="en-US" dirty="0" smtClean="0">
                <a:ea typeface="ＭＳ Ｐゴシック" pitchFamily="34" charset="-128"/>
              </a:rPr>
              <a:t> de </a:t>
            </a:r>
            <a:r>
              <a:rPr lang="en-US" dirty="0" err="1" smtClean="0">
                <a:ea typeface="ＭＳ Ｐゴシック" pitchFamily="34" charset="-128"/>
              </a:rPr>
              <a:t>Residente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preenchido</a:t>
            </a:r>
            <a:r>
              <a:rPr lang="en-US" dirty="0" smtClean="0">
                <a:ea typeface="ＭＳ Ｐゴシック" pitchFamily="34" charset="-128"/>
              </a:rPr>
              <a:t> para P. </a:t>
            </a:r>
            <a:r>
              <a:rPr lang="en-US" dirty="0" err="1" smtClean="0">
                <a:ea typeface="ＭＳ Ｐゴシック" pitchFamily="34" charset="-128"/>
              </a:rPr>
              <a:t>Polónio</a:t>
            </a:r>
            <a:r>
              <a:rPr lang="en-US" dirty="0" smtClean="0">
                <a:ea typeface="ＭＳ Ｐゴシック" pitchFamily="34" charset="-128"/>
              </a:rPr>
              <a:t>?</a:t>
            </a:r>
          </a:p>
          <a:p>
            <a:pPr>
              <a:lnSpc>
                <a:spcPct val="80000"/>
              </a:lnSpc>
            </a:pPr>
            <a:endParaRPr lang="fr-BE" dirty="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r>
              <a:rPr lang="fr-BE" dirty="0" smtClean="0">
                <a:ea typeface="ＭＳ Ｐゴシック" pitchFamily="34" charset="-128"/>
                <a:sym typeface="Wingdings" pitchFamily="2" charset="2"/>
              </a:rPr>
              <a:t>SIM!</a:t>
            </a:r>
          </a:p>
          <a:p>
            <a:pPr>
              <a:lnSpc>
                <a:spcPct val="80000"/>
              </a:lnSpc>
            </a:pPr>
            <a:endParaRPr lang="fr-BE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Ø"/>
            </a:pPr>
            <a:r>
              <a:rPr lang="fr-BE" dirty="0" err="1" smtClean="0">
                <a:ea typeface="ＭＳ Ｐゴシック" pitchFamily="34" charset="-128"/>
              </a:rPr>
              <a:t>Não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está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sob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terapêutica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antimicrobiana</a:t>
            </a:r>
            <a:r>
              <a:rPr lang="fr-BE" dirty="0" smtClean="0">
                <a:ea typeface="ＭＳ Ｐゴシック" pitchFamily="34" charset="-128"/>
              </a:rPr>
              <a:t> no dia do </a:t>
            </a:r>
            <a:r>
              <a:rPr lang="fr-BE" dirty="0" err="1" smtClean="0">
                <a:ea typeface="ＭＳ Ｐゴシック" pitchFamily="34" charset="-128"/>
              </a:rPr>
              <a:t>Inquérito</a:t>
            </a:r>
            <a:endParaRPr lang="fr-BE" dirty="0" smtClean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Ø"/>
            </a:pPr>
            <a:r>
              <a:rPr lang="fr-BE" dirty="0" smtClean="0">
                <a:ea typeface="ＭＳ Ｐゴシック" pitchFamily="34" charset="-128"/>
              </a:rPr>
              <a:t>Mas </a:t>
            </a:r>
            <a:r>
              <a:rPr lang="fr-BE" dirty="0" err="1" smtClean="0">
                <a:ea typeface="ＭＳ Ｐゴシック" pitchFamily="34" charset="-128"/>
              </a:rPr>
              <a:t>apresenta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sinais</a:t>
            </a:r>
            <a:r>
              <a:rPr lang="fr-BE" dirty="0" smtClean="0">
                <a:ea typeface="ＭＳ Ｐゴシック" pitchFamily="34" charset="-128"/>
              </a:rPr>
              <a:t>/</a:t>
            </a:r>
            <a:r>
              <a:rPr lang="fr-BE" dirty="0" err="1" smtClean="0">
                <a:ea typeface="ＭＳ Ｐゴシック" pitchFamily="34" charset="-128"/>
              </a:rPr>
              <a:t>sintomas</a:t>
            </a:r>
            <a:r>
              <a:rPr lang="fr-BE" dirty="0" smtClean="0">
                <a:ea typeface="ＭＳ Ｐゴシック" pitchFamily="34" charset="-128"/>
              </a:rPr>
              <a:t> de IACS no </a:t>
            </a:r>
            <a:r>
              <a:rPr lang="fr-BE" dirty="0">
                <a:ea typeface="ＭＳ Ｐゴシック" pitchFamily="34" charset="-128"/>
              </a:rPr>
              <a:t>dia do </a:t>
            </a:r>
            <a:r>
              <a:rPr lang="fr-BE" dirty="0" err="1" smtClean="0">
                <a:ea typeface="ＭＳ Ｐゴシック" pitchFamily="34" charset="-128"/>
              </a:rPr>
              <a:t>Inquérito</a:t>
            </a:r>
            <a:r>
              <a:rPr lang="fr-BE" dirty="0" smtClean="0">
                <a:ea typeface="ＭＳ Ｐゴシック" pitchFamily="34" charset="-128"/>
              </a:rPr>
              <a:t>:</a:t>
            </a:r>
          </a:p>
          <a:p>
            <a:pPr lvl="2" eaLnBrk="0">
              <a:buNone/>
            </a:pPr>
            <a:r>
              <a:rPr lang="en-GB" sz="1800" i="1" dirty="0" smtClean="0"/>
              <a:t>O </a:t>
            </a:r>
            <a:r>
              <a:rPr lang="en-GB" sz="1800" i="1" dirty="0" err="1" smtClean="0"/>
              <a:t>início</a:t>
            </a:r>
            <a:r>
              <a:rPr lang="en-GB" sz="1800" i="1" dirty="0" smtClean="0"/>
              <a:t> </a:t>
            </a:r>
            <a:r>
              <a:rPr lang="en-GB" sz="1800" i="1" dirty="0"/>
              <a:t>dos sintomas ocorreu 48 horas (2 dias de calendário) após o </a:t>
            </a:r>
            <a:r>
              <a:rPr lang="en-GB" sz="1800" i="1" dirty="0" err="1"/>
              <a:t>residente</a:t>
            </a:r>
            <a:r>
              <a:rPr lang="en-GB" sz="1800" i="1" dirty="0"/>
              <a:t> </a:t>
            </a:r>
            <a:r>
              <a:rPr lang="en-GB" sz="1800" i="1" dirty="0" smtClean="0"/>
              <a:t>ser </a:t>
            </a:r>
            <a:r>
              <a:rPr lang="en-GB" sz="1800" i="1" dirty="0" err="1" smtClean="0"/>
              <a:t>admitido</a:t>
            </a:r>
            <a:r>
              <a:rPr lang="en-GB" sz="1800" i="1" dirty="0" smtClean="0"/>
              <a:t> </a:t>
            </a:r>
            <a:r>
              <a:rPr lang="en-GB" sz="1800" i="1" dirty="0"/>
              <a:t>ou </a:t>
            </a:r>
            <a:r>
              <a:rPr lang="en-GB" sz="1800" i="1" dirty="0" err="1"/>
              <a:t>readmitido</a:t>
            </a:r>
            <a:r>
              <a:rPr lang="en-GB" sz="1800" i="1" dirty="0"/>
              <a:t> </a:t>
            </a:r>
            <a:r>
              <a:rPr lang="en-GB" sz="1800" i="1" dirty="0" err="1" smtClean="0"/>
              <a:t>na</a:t>
            </a:r>
            <a:r>
              <a:rPr lang="en-GB" sz="1800" i="1" dirty="0" smtClean="0"/>
              <a:t> </a:t>
            </a:r>
            <a:r>
              <a:rPr lang="en-GB" sz="1800" i="1" dirty="0" err="1" smtClean="0"/>
              <a:t>instituição</a:t>
            </a:r>
            <a:r>
              <a:rPr lang="en-GB" sz="1800" i="1" dirty="0" smtClean="0"/>
              <a:t> </a:t>
            </a:r>
            <a:r>
              <a:rPr lang="en-GB" sz="1800" b="1" i="1" dirty="0" smtClean="0"/>
              <a:t>A </a:t>
            </a:r>
            <a:r>
              <a:rPr lang="en-GB" sz="1800" b="1" i="1" dirty="0"/>
              <a:t>MENOS </a:t>
            </a:r>
            <a:r>
              <a:rPr lang="en-GB" sz="1800" b="1" i="1" dirty="0" smtClean="0"/>
              <a:t>QUE</a:t>
            </a:r>
            <a:r>
              <a:rPr lang="en-US" sz="1800" i="1" dirty="0" smtClean="0"/>
              <a:t> </a:t>
            </a:r>
            <a:r>
              <a:rPr lang="en-GB" sz="1800" i="1" dirty="0" err="1" smtClean="0"/>
              <a:t>apresente</a:t>
            </a:r>
            <a:r>
              <a:rPr lang="en-GB" sz="1800" i="1" dirty="0" smtClean="0"/>
              <a:t> </a:t>
            </a:r>
            <a:r>
              <a:rPr lang="en-GB" sz="1800" i="1" dirty="0" err="1" smtClean="0"/>
              <a:t>infecção</a:t>
            </a:r>
            <a:r>
              <a:rPr lang="en-GB" sz="1800" i="1" dirty="0" smtClean="0"/>
              <a:t> </a:t>
            </a:r>
            <a:r>
              <a:rPr lang="en-GB" sz="1800" i="1" dirty="0"/>
              <a:t>ou ainda está a ser tratado para </a:t>
            </a:r>
            <a:r>
              <a:rPr lang="en-GB" sz="1800" i="1" dirty="0" err="1"/>
              <a:t>uma</a:t>
            </a:r>
            <a:r>
              <a:rPr lang="en-GB" sz="1800" i="1" dirty="0"/>
              <a:t> </a:t>
            </a:r>
            <a:r>
              <a:rPr lang="en-GB" sz="1800" i="1" dirty="0" err="1" smtClean="0"/>
              <a:t>infecção</a:t>
            </a:r>
            <a:r>
              <a:rPr lang="en-GB" sz="1800" i="1" dirty="0" smtClean="0"/>
              <a:t> </a:t>
            </a:r>
            <a:r>
              <a:rPr lang="en-GB" sz="1800" i="1" dirty="0" err="1" smtClean="0">
                <a:solidFill>
                  <a:srgbClr val="FF0000"/>
                </a:solidFill>
              </a:rPr>
              <a:t>em</a:t>
            </a:r>
            <a:r>
              <a:rPr lang="en-GB" sz="1800" i="1" dirty="0" smtClean="0">
                <a:solidFill>
                  <a:srgbClr val="FF0000"/>
                </a:solidFill>
              </a:rPr>
              <a:t> </a:t>
            </a:r>
            <a:r>
              <a:rPr lang="en-GB" sz="1800" i="1" dirty="0" err="1" smtClean="0">
                <a:solidFill>
                  <a:srgbClr val="FF0000"/>
                </a:solidFill>
              </a:rPr>
              <a:t>menos</a:t>
            </a:r>
            <a:r>
              <a:rPr lang="en-GB" sz="1800" i="1" dirty="0" smtClean="0">
                <a:solidFill>
                  <a:srgbClr val="FF0000"/>
                </a:solidFill>
              </a:rPr>
              <a:t> </a:t>
            </a:r>
            <a:r>
              <a:rPr lang="en-GB" sz="1800" i="1" dirty="0">
                <a:solidFill>
                  <a:srgbClr val="FF0000"/>
                </a:solidFill>
              </a:rPr>
              <a:t>de 48 horas após a </a:t>
            </a:r>
            <a:r>
              <a:rPr lang="en-GB" sz="1800" i="1" dirty="0" err="1" smtClean="0">
                <a:solidFill>
                  <a:srgbClr val="FF0000"/>
                </a:solidFill>
              </a:rPr>
              <a:t>alta</a:t>
            </a:r>
            <a:r>
              <a:rPr lang="en-GB" sz="1800" i="1" dirty="0" smtClean="0">
                <a:solidFill>
                  <a:srgbClr val="FF0000"/>
                </a:solidFill>
              </a:rPr>
              <a:t> de </a:t>
            </a:r>
            <a:r>
              <a:rPr lang="en-GB" sz="1800" i="1" dirty="0" err="1" smtClean="0">
                <a:solidFill>
                  <a:srgbClr val="FF0000"/>
                </a:solidFill>
              </a:rPr>
              <a:t>uma</a:t>
            </a:r>
            <a:r>
              <a:rPr lang="en-GB" sz="1800" i="1" dirty="0" smtClean="0">
                <a:solidFill>
                  <a:srgbClr val="FF0000"/>
                </a:solidFill>
              </a:rPr>
              <a:t> LTCF </a:t>
            </a:r>
            <a:r>
              <a:rPr lang="en-GB" sz="1800" i="1" dirty="0" err="1" smtClean="0">
                <a:solidFill>
                  <a:srgbClr val="FF0000"/>
                </a:solidFill>
              </a:rPr>
              <a:t>ou</a:t>
            </a:r>
            <a:r>
              <a:rPr lang="en-GB" sz="1800" i="1" dirty="0" smtClean="0">
                <a:solidFill>
                  <a:srgbClr val="FF0000"/>
                </a:solidFill>
              </a:rPr>
              <a:t> hospital de </a:t>
            </a:r>
            <a:r>
              <a:rPr lang="en-GB" sz="1800" i="1" dirty="0" err="1" smtClean="0">
                <a:solidFill>
                  <a:srgbClr val="FF0000"/>
                </a:solidFill>
              </a:rPr>
              <a:t>agudos</a:t>
            </a:r>
            <a:endParaRPr lang="en-US" sz="1400" i="1" dirty="0"/>
          </a:p>
          <a:p>
            <a:pPr>
              <a:lnSpc>
                <a:spcPct val="80000"/>
              </a:lnSpc>
            </a:pPr>
            <a:endParaRPr lang="fr-BE" sz="2400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fr-BE" sz="2400" dirty="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fr-BE" dirty="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fr-BE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en-US" dirty="0">
              <a:ea typeface="ＭＳ Ｐゴシック" pitchFamily="34" charset="-128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3060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91" y="1213868"/>
            <a:ext cx="7872388" cy="4562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26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09894" y="2723581"/>
            <a:ext cx="41801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>
                <a:solidFill>
                  <a:srgbClr val="FF0000"/>
                </a:solidFill>
              </a:rPr>
              <a:t>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13965" y="2201112"/>
            <a:ext cx="41801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>
                <a:solidFill>
                  <a:srgbClr val="FF0000"/>
                </a:solidFill>
              </a:rPr>
              <a:t>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22970" y="3623107"/>
            <a:ext cx="418011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800" dirty="0" smtClean="0">
                <a:solidFill>
                  <a:srgbClr val="FF0000"/>
                </a:solidFill>
              </a:rPr>
              <a:t>X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0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Caso</a:t>
            </a:r>
            <a:r>
              <a:rPr lang="fr-BE" dirty="0" smtClean="0"/>
              <a:t> </a:t>
            </a:r>
            <a:r>
              <a:rPr lang="fr-BE" dirty="0" err="1" smtClean="0"/>
              <a:t>estudo</a:t>
            </a:r>
            <a:r>
              <a:rPr lang="fr-BE" dirty="0" smtClean="0"/>
              <a:t> 9: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363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838663" y="999955"/>
            <a:ext cx="6581491" cy="5304937"/>
            <a:chOff x="838663" y="999955"/>
            <a:chExt cx="6581491" cy="5304937"/>
          </a:xfrm>
        </p:grpSpPr>
        <p:pic>
          <p:nvPicPr>
            <p:cNvPr id="9218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663" y="1000407"/>
              <a:ext cx="6581491" cy="53044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3503691" y="999955"/>
              <a:ext cx="887240" cy="3139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sz="1600" dirty="0"/>
            </a:p>
          </p:txBody>
        </p:sp>
      </p:grp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27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181925" y="1313887"/>
            <a:ext cx="41801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>
                <a:solidFill>
                  <a:srgbClr val="FF0000"/>
                </a:solidFill>
              </a:rPr>
              <a:t>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49484" y="2367237"/>
            <a:ext cx="41801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>
                <a:solidFill>
                  <a:srgbClr val="FF0000"/>
                </a:solidFill>
              </a:rPr>
              <a:t>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58490" y="2512948"/>
            <a:ext cx="418011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800" dirty="0" smtClean="0">
                <a:solidFill>
                  <a:srgbClr val="FF0000"/>
                </a:solidFill>
              </a:rPr>
              <a:t>X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81925" y="3542793"/>
            <a:ext cx="418011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800" dirty="0" smtClean="0">
                <a:solidFill>
                  <a:srgbClr val="FF0000"/>
                </a:solidFill>
              </a:rPr>
              <a:t>X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65679" y="2854875"/>
            <a:ext cx="418011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800" dirty="0" smtClean="0">
                <a:solidFill>
                  <a:srgbClr val="FF0000"/>
                </a:solidFill>
              </a:rPr>
              <a:t>X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00444" y="4981385"/>
            <a:ext cx="41801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>
                <a:solidFill>
                  <a:srgbClr val="FF0000"/>
                </a:solidFill>
              </a:rPr>
              <a:t>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Caso</a:t>
            </a:r>
            <a:r>
              <a:rPr lang="fr-BE" dirty="0" smtClean="0"/>
              <a:t> </a:t>
            </a:r>
            <a:r>
              <a:rPr lang="fr-BE" dirty="0" err="1" smtClean="0"/>
              <a:t>estudo</a:t>
            </a:r>
            <a:r>
              <a:rPr lang="fr-BE" dirty="0" smtClean="0"/>
              <a:t> 9: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820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28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325" y="809625"/>
            <a:ext cx="6991350" cy="523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Caso</a:t>
            </a:r>
            <a:r>
              <a:rPr lang="fr-BE" dirty="0" smtClean="0"/>
              <a:t> </a:t>
            </a:r>
            <a:r>
              <a:rPr lang="fr-BE" dirty="0" err="1" smtClean="0"/>
              <a:t>estudo</a:t>
            </a:r>
            <a:r>
              <a:rPr lang="fr-BE" dirty="0" smtClean="0"/>
              <a:t> 9: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2510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29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039" y="2063932"/>
            <a:ext cx="7849043" cy="2474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Caso</a:t>
            </a:r>
            <a:r>
              <a:rPr lang="fr-BE" dirty="0" smtClean="0"/>
              <a:t> </a:t>
            </a:r>
            <a:r>
              <a:rPr lang="fr-BE" dirty="0" err="1" smtClean="0"/>
              <a:t>estudo</a:t>
            </a:r>
            <a:r>
              <a:rPr lang="fr-BE" dirty="0" smtClean="0"/>
              <a:t> 9: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6019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797" y="905347"/>
            <a:ext cx="7555258" cy="5370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Caso</a:t>
            </a:r>
            <a:r>
              <a:rPr lang="fr-BE" dirty="0" smtClean="0"/>
              <a:t> </a:t>
            </a:r>
            <a:r>
              <a:rPr lang="fr-BE" dirty="0" err="1" smtClean="0"/>
              <a:t>estudo</a:t>
            </a:r>
            <a:r>
              <a:rPr lang="fr-BE" dirty="0" smtClean="0"/>
              <a:t> 9: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2407534" y="2488557"/>
            <a:ext cx="2558005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 smtClean="0">
                <a:solidFill>
                  <a:srgbClr val="FF0000"/>
                </a:solidFill>
              </a:rPr>
              <a:t>30/11/2015</a:t>
            </a:r>
            <a:endParaRPr lang="pt-PT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6418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018540"/>
            <a:ext cx="8526463" cy="5162550"/>
          </a:xfrm>
        </p:spPr>
        <p:txBody>
          <a:bodyPr/>
          <a:lstStyle/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Não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>
                <a:ea typeface="ＭＳ Ｐゴシック" pitchFamily="34" charset="-128"/>
              </a:rPr>
              <a:t>tem cateter </a:t>
            </a:r>
            <a:r>
              <a:rPr lang="en-US" dirty="0" err="1">
                <a:ea typeface="ＭＳ Ｐゴシック" pitchFamily="34" charset="-128"/>
              </a:rPr>
              <a:t>urinário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nem</a:t>
            </a:r>
            <a:r>
              <a:rPr lang="en-US" dirty="0" smtClean="0">
                <a:ea typeface="ＭＳ Ｐゴシック" pitchFamily="34" charset="-128"/>
              </a:rPr>
              <a:t> vascular. </a:t>
            </a:r>
            <a:r>
              <a:rPr lang="en-US" dirty="0" err="1">
                <a:ea typeface="ＭＳ Ｐゴシック" pitchFamily="34" charset="-128"/>
              </a:rPr>
              <a:t>N</a:t>
            </a:r>
            <a:r>
              <a:rPr lang="en-US" dirty="0" err="1" smtClean="0">
                <a:ea typeface="ＭＳ Ｐゴシック" pitchFamily="34" charset="-128"/>
              </a:rPr>
              <a:t>ão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apresenta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feridas</a:t>
            </a:r>
            <a:r>
              <a:rPr lang="en-US" dirty="0" smtClean="0">
                <a:ea typeface="ＭＳ Ｐゴシック" pitchFamily="34" charset="-128"/>
              </a:rPr>
              <a:t> de </a:t>
            </a:r>
            <a:r>
              <a:rPr lang="en-US" dirty="0" err="1" smtClean="0">
                <a:ea typeface="ＭＳ Ｐゴシック" pitchFamily="34" charset="-128"/>
              </a:rPr>
              <a:t>pressão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nem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outras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feridas</a:t>
            </a:r>
            <a:r>
              <a:rPr lang="en-US" dirty="0" smtClean="0">
                <a:ea typeface="ＭＳ Ｐゴシック" pitchFamily="34" charset="-128"/>
              </a:rPr>
              <a:t>.</a:t>
            </a: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Está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desorientada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>
                <a:ea typeface="ＭＳ Ｐゴシック" pitchFamily="34" charset="-128"/>
              </a:rPr>
              <a:t>devido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smtClean="0">
                <a:ea typeface="ＭＳ Ｐゴシック" pitchFamily="34" charset="-128"/>
              </a:rPr>
              <a:t>à </a:t>
            </a:r>
            <a:r>
              <a:rPr lang="en-US" dirty="0">
                <a:ea typeface="ＭＳ Ｐゴシック" pitchFamily="34" charset="-128"/>
              </a:rPr>
              <a:t>sua demência, mas totalmente continente.</a:t>
            </a: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Não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teve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>
                <a:ea typeface="ＭＳ Ｐゴシック" pitchFamily="34" charset="-128"/>
              </a:rPr>
              <a:t>admissões hospitalares nos últimos 6 meses.</a:t>
            </a:r>
          </a:p>
          <a:p>
            <a:pPr marL="342900" indent="-342900" algn="just">
              <a:lnSpc>
                <a:spcPct val="80000"/>
              </a:lnSpc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Está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medicada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>
                <a:ea typeface="ＭＳ Ｐゴシック" pitchFamily="34" charset="-128"/>
              </a:rPr>
              <a:t>para a </a:t>
            </a:r>
            <a:r>
              <a:rPr lang="en-US" dirty="0" err="1">
                <a:ea typeface="ＭＳ Ｐゴシック" pitchFamily="34" charset="-128"/>
              </a:rPr>
              <a:t>demência</a:t>
            </a:r>
            <a:r>
              <a:rPr lang="en-US" dirty="0">
                <a:ea typeface="ＭＳ Ｐゴシック" pitchFamily="34" charset="-128"/>
              </a:rPr>
              <a:t> e </a:t>
            </a:r>
            <a:r>
              <a:rPr lang="en-US" dirty="0" err="1">
                <a:ea typeface="ＭＳ Ｐゴシック" pitchFamily="34" charset="-128"/>
              </a:rPr>
              <a:t>também</a:t>
            </a:r>
            <a:r>
              <a:rPr lang="en-US" dirty="0">
                <a:ea typeface="ＭＳ Ｐゴシック" pitchFamily="34" charset="-128"/>
              </a:rPr>
              <a:t> para a </a:t>
            </a:r>
            <a:r>
              <a:rPr lang="en-US" dirty="0" err="1">
                <a:ea typeface="ＭＳ Ｐゴシック" pitchFamily="34" charset="-128"/>
              </a:rPr>
              <a:t>hipertensão</a:t>
            </a:r>
            <a:r>
              <a:rPr lang="en-US" dirty="0">
                <a:ea typeface="ＭＳ Ｐゴシック" pitchFamily="34" charset="-128"/>
              </a:rPr>
              <a:t> arterial e para </a:t>
            </a:r>
            <a:r>
              <a:rPr lang="en-US" dirty="0" err="1" smtClean="0">
                <a:ea typeface="ＭＳ Ｐゴシック" pitchFamily="34" charset="-128"/>
              </a:rPr>
              <a:t>prevenção</a:t>
            </a:r>
            <a:r>
              <a:rPr lang="en-US" dirty="0" smtClean="0">
                <a:ea typeface="ＭＳ Ｐゴシック" pitchFamily="34" charset="-128"/>
              </a:rPr>
              <a:t> de novo AVC.</a:t>
            </a: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Por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indicação</a:t>
            </a:r>
            <a:r>
              <a:rPr lang="en-US" dirty="0" smtClean="0">
                <a:ea typeface="ＭＳ Ｐゴシック" pitchFamily="34" charset="-128"/>
              </a:rPr>
              <a:t> da </a:t>
            </a:r>
            <a:r>
              <a:rPr lang="en-US" dirty="0" err="1" smtClean="0">
                <a:ea typeface="ＭＳ Ｐゴシック" pitchFamily="34" charset="-128"/>
              </a:rPr>
              <a:t>consulta</a:t>
            </a:r>
            <a:r>
              <a:rPr lang="en-US" dirty="0" smtClean="0">
                <a:ea typeface="ＭＳ Ｐゴシック" pitchFamily="34" charset="-128"/>
              </a:rPr>
              <a:t> de </a:t>
            </a:r>
            <a:r>
              <a:rPr lang="en-US" dirty="0" err="1" smtClean="0">
                <a:ea typeface="ＭＳ Ｐゴシック" pitchFamily="34" charset="-128"/>
              </a:rPr>
              <a:t>geriatria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hospitalar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faz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ainda</a:t>
            </a:r>
            <a:r>
              <a:rPr lang="en-US" dirty="0" smtClean="0">
                <a:ea typeface="ＭＳ Ｐゴシック" pitchFamily="34" charset="-128"/>
              </a:rPr>
              <a:t>: </a:t>
            </a:r>
            <a:r>
              <a:rPr lang="en-US" dirty="0" err="1" smtClean="0">
                <a:ea typeface="ＭＳ Ｐゴシック" pitchFamily="34" charset="-128"/>
              </a:rPr>
              <a:t>bendroflumetiazida</a:t>
            </a:r>
            <a:r>
              <a:rPr lang="en-US" dirty="0" smtClean="0">
                <a:ea typeface="ＭＳ Ｐゴシック" pitchFamily="34" charset="-128"/>
              </a:rPr>
              <a:t> 2,5mg/d, </a:t>
            </a:r>
            <a:r>
              <a:rPr lang="en-US" dirty="0" err="1" smtClean="0">
                <a:ea typeface="ＭＳ Ｐゴシック" pitchFamily="34" charset="-128"/>
              </a:rPr>
              <a:t>donepezilo</a:t>
            </a:r>
            <a:r>
              <a:rPr lang="en-US" dirty="0" smtClean="0">
                <a:ea typeface="ＭＳ Ｐゴシック" pitchFamily="34" charset="-128"/>
              </a:rPr>
              <a:t> 10mg/d, e  </a:t>
            </a:r>
            <a:r>
              <a:rPr lang="en-US" dirty="0" err="1" smtClean="0">
                <a:ea typeface="ＭＳ Ｐゴシック" pitchFamily="34" charset="-128"/>
              </a:rPr>
              <a:t>trimetoprim-sulfametoxazol</a:t>
            </a:r>
            <a:r>
              <a:rPr lang="en-US" dirty="0" smtClean="0">
                <a:ea typeface="ＭＳ Ｐゴシック" pitchFamily="34" charset="-128"/>
              </a:rPr>
              <a:t> 480mg/d </a:t>
            </a:r>
            <a:r>
              <a:rPr lang="en-US" dirty="0" err="1">
                <a:ea typeface="ＭＳ Ｐゴシック" pitchFamily="34" charset="-128"/>
              </a:rPr>
              <a:t>por</a:t>
            </a:r>
            <a:r>
              <a:rPr lang="en-US" dirty="0">
                <a:ea typeface="ＭＳ Ｐゴシック" pitchFamily="34" charset="-128"/>
              </a:rPr>
              <a:t> via </a:t>
            </a:r>
            <a:r>
              <a:rPr lang="en-US" dirty="0" smtClean="0">
                <a:ea typeface="ＭＳ Ｐゴシック" pitchFamily="34" charset="-128"/>
              </a:rPr>
              <a:t>oral. </a:t>
            </a: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en-US" dirty="0">
                <a:ea typeface="ＭＳ Ｐゴシック" pitchFamily="34" charset="-128"/>
              </a:rPr>
              <a:t>No dia do </a:t>
            </a:r>
            <a:r>
              <a:rPr lang="en-US" dirty="0" err="1">
                <a:ea typeface="ＭＳ Ｐゴシック" pitchFamily="34" charset="-128"/>
              </a:rPr>
              <a:t>estudo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smtClean="0">
                <a:ea typeface="ＭＳ Ｐゴシック" pitchFamily="34" charset="-128"/>
              </a:rPr>
              <a:t>(2 de </a:t>
            </a:r>
            <a:r>
              <a:rPr lang="en-US" dirty="0" err="1" smtClean="0">
                <a:ea typeface="ＭＳ Ｐゴシック" pitchFamily="34" charset="-128"/>
              </a:rPr>
              <a:t>dezembro</a:t>
            </a:r>
            <a:r>
              <a:rPr lang="en-US" dirty="0" smtClean="0">
                <a:ea typeface="ＭＳ Ｐゴシック" pitchFamily="34" charset="-128"/>
              </a:rPr>
              <a:t> de 2015) </a:t>
            </a:r>
            <a:r>
              <a:rPr lang="en-US" dirty="0" err="1" smtClean="0">
                <a:ea typeface="ＭＳ Ｐゴシック" pitchFamily="34" charset="-128"/>
              </a:rPr>
              <a:t>não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há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qualquer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>
                <a:ea typeface="ＭＳ Ｐゴシック" pitchFamily="34" charset="-128"/>
              </a:rPr>
              <a:t>alteração no </a:t>
            </a:r>
            <a:r>
              <a:rPr lang="en-US" dirty="0" err="1">
                <a:ea typeface="ＭＳ Ｐゴシック" pitchFamily="34" charset="-128"/>
              </a:rPr>
              <a:t>seu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estado</a:t>
            </a:r>
            <a:r>
              <a:rPr lang="en-US" dirty="0" smtClean="0">
                <a:ea typeface="ＭＳ Ｐゴシック" pitchFamily="34" charset="-128"/>
              </a:rPr>
              <a:t> habitual.</a:t>
            </a: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Está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apirética</a:t>
            </a:r>
            <a:r>
              <a:rPr lang="en-US" dirty="0" smtClean="0">
                <a:ea typeface="ＭＳ Ｐゴシック" pitchFamily="34" charset="-128"/>
              </a:rPr>
              <a:t>, </a:t>
            </a:r>
            <a:r>
              <a:rPr lang="en-US" dirty="0" err="1">
                <a:ea typeface="ＭＳ Ｐゴシック" pitchFamily="34" charset="-128"/>
              </a:rPr>
              <a:t>sem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err="1">
                <a:ea typeface="ＭＳ Ｐゴシック" pitchFamily="34" charset="-128"/>
              </a:rPr>
              <a:t>leucocitose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smtClean="0">
                <a:ea typeface="ＭＳ Ｐゴシック" pitchFamily="34" charset="-128"/>
              </a:rPr>
              <a:t>e </a:t>
            </a:r>
            <a:r>
              <a:rPr lang="en-US" dirty="0" err="1" smtClean="0">
                <a:ea typeface="ＭＳ Ｐゴシック" pitchFamily="34" charset="-128"/>
              </a:rPr>
              <a:t>não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apresenta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outras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queixas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sugestivas</a:t>
            </a:r>
            <a:r>
              <a:rPr lang="en-US" dirty="0" smtClean="0">
                <a:ea typeface="ＭＳ Ｐゴシック" pitchFamily="34" charset="-128"/>
              </a:rPr>
              <a:t> de </a:t>
            </a:r>
            <a:r>
              <a:rPr lang="en-US" dirty="0" err="1" smtClean="0">
                <a:ea typeface="ＭＳ Ｐゴシック" pitchFamily="34" charset="-128"/>
              </a:rPr>
              <a:t>infeção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urinária</a:t>
            </a:r>
            <a:r>
              <a:rPr lang="en-US" dirty="0" smtClean="0">
                <a:ea typeface="ＭＳ Ｐゴシック" pitchFamily="34" charset="-128"/>
              </a:rPr>
              <a:t>.</a:t>
            </a: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4</a:t>
            </a:r>
            <a:endParaRPr lang="en-US" dirty="0"/>
          </a:p>
        </p:txBody>
      </p:sp>
      <p:sp>
        <p:nvSpPr>
          <p:cNvPr id="6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6844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10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018540"/>
            <a:ext cx="8526463" cy="5162550"/>
          </a:xfrm>
        </p:spPr>
        <p:txBody>
          <a:bodyPr/>
          <a:lstStyle/>
          <a:p>
            <a:pPr marL="342900" indent="-342900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>
                <a:ea typeface="ＭＳ Ｐゴシック" pitchFamily="34" charset="-128"/>
              </a:rPr>
              <a:t>R. </a:t>
            </a:r>
            <a:r>
              <a:rPr lang="en-US" dirty="0" smtClean="0">
                <a:ea typeface="ＭＳ Ｐゴシック" pitchFamily="34" charset="-128"/>
              </a:rPr>
              <a:t>Rosalinda, </a:t>
            </a:r>
            <a:r>
              <a:rPr lang="en-US" dirty="0">
                <a:ea typeface="ＭＳ Ｐゴシック" pitchFamily="34" charset="-128"/>
              </a:rPr>
              <a:t>91 anos, sexo </a:t>
            </a:r>
            <a:r>
              <a:rPr lang="en-US" dirty="0" err="1">
                <a:ea typeface="ＭＳ Ｐゴシック" pitchFamily="34" charset="-128"/>
              </a:rPr>
              <a:t>feminino</a:t>
            </a:r>
            <a:r>
              <a:rPr lang="en-US" dirty="0" smtClean="0">
                <a:ea typeface="ＭＳ Ｐゴシック" pitchFamily="34" charset="-128"/>
              </a:rPr>
              <a:t>, vive </a:t>
            </a:r>
            <a:r>
              <a:rPr lang="en-US" dirty="0" err="1" smtClean="0">
                <a:ea typeface="ＭＳ Ｐゴシック" pitchFamily="34" charset="-128"/>
              </a:rPr>
              <a:t>há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menos</a:t>
            </a:r>
            <a:r>
              <a:rPr lang="en-US" dirty="0" smtClean="0">
                <a:ea typeface="ＭＳ Ｐゴシック" pitchFamily="34" charset="-128"/>
              </a:rPr>
              <a:t> de um </a:t>
            </a:r>
            <a:r>
              <a:rPr lang="en-US" dirty="0" err="1" smtClean="0">
                <a:ea typeface="ＭＳ Ｐゴシック" pitchFamily="34" charset="-128"/>
              </a:rPr>
              <a:t>ano</a:t>
            </a:r>
            <a:r>
              <a:rPr lang="en-US" dirty="0" smtClean="0">
                <a:ea typeface="ＭＳ Ｐゴシック" pitchFamily="34" charset="-128"/>
              </a:rPr>
              <a:t> a tempo </a:t>
            </a:r>
            <a:r>
              <a:rPr lang="en-US" dirty="0" err="1" smtClean="0">
                <a:ea typeface="ＭＳ Ｐゴシック" pitchFamily="34" charset="-128"/>
              </a:rPr>
              <a:t>inteiro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na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instituição</a:t>
            </a: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Está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presente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às</a:t>
            </a:r>
            <a:r>
              <a:rPr lang="en-US" dirty="0" smtClean="0">
                <a:ea typeface="ＭＳ Ｐゴシック" pitchFamily="34" charset="-128"/>
              </a:rPr>
              <a:t> 8 </a:t>
            </a:r>
            <a:r>
              <a:rPr lang="en-US" dirty="0" err="1" smtClean="0">
                <a:ea typeface="ＭＳ Ｐゴシック" pitchFamily="34" charset="-128"/>
              </a:rPr>
              <a:t>horas</a:t>
            </a:r>
            <a:r>
              <a:rPr lang="en-US" dirty="0" smtClean="0">
                <a:ea typeface="ＭＳ Ｐゴシック" pitchFamily="34" charset="-128"/>
              </a:rPr>
              <a:t> do </a:t>
            </a:r>
            <a:r>
              <a:rPr lang="en-US" dirty="0" err="1" smtClean="0">
                <a:ea typeface="ＭＳ Ｐゴシック" pitchFamily="34" charset="-128"/>
              </a:rPr>
              <a:t>dia</a:t>
            </a:r>
            <a:r>
              <a:rPr lang="en-US" dirty="0" smtClean="0">
                <a:ea typeface="ＭＳ Ｐゴシック" pitchFamily="34" charset="-128"/>
              </a:rPr>
              <a:t> da </a:t>
            </a:r>
            <a:r>
              <a:rPr lang="en-US" dirty="0" err="1" smtClean="0">
                <a:ea typeface="ＭＳ Ｐゴシック" pitchFamily="34" charset="-128"/>
              </a:rPr>
              <a:t>realização</a:t>
            </a:r>
            <a:r>
              <a:rPr lang="en-US" dirty="0" smtClean="0">
                <a:ea typeface="ＭＳ Ｐゴシック" pitchFamily="34" charset="-128"/>
              </a:rPr>
              <a:t> do </a:t>
            </a:r>
            <a:r>
              <a:rPr lang="en-US" dirty="0" err="1" smtClean="0">
                <a:ea typeface="ＭＳ Ｐゴシック" pitchFamily="34" charset="-128"/>
              </a:rPr>
              <a:t>Inquérito</a:t>
            </a:r>
            <a:r>
              <a:rPr lang="en-US" dirty="0" smtClean="0">
                <a:ea typeface="ＭＳ Ｐゴシック" pitchFamily="34" charset="-128"/>
              </a:rPr>
              <a:t> (2 de </a:t>
            </a:r>
            <a:r>
              <a:rPr lang="en-US" dirty="0" err="1" smtClean="0">
                <a:ea typeface="ＭＳ Ｐゴシック" pitchFamily="34" charset="-128"/>
              </a:rPr>
              <a:t>dezembro</a:t>
            </a:r>
            <a:r>
              <a:rPr lang="en-US" dirty="0" smtClean="0">
                <a:ea typeface="ＭＳ Ｐゴシック" pitchFamily="34" charset="-128"/>
              </a:rPr>
              <a:t> de 2015).</a:t>
            </a: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Apresenta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situação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clínica</a:t>
            </a:r>
            <a:r>
              <a:rPr lang="en-US" dirty="0" smtClean="0">
                <a:ea typeface="ＭＳ Ｐゴシック" pitchFamily="34" charset="-128"/>
              </a:rPr>
              <a:t> de </a:t>
            </a:r>
            <a:r>
              <a:rPr lang="en-US" dirty="0" err="1" smtClean="0">
                <a:ea typeface="ＭＳ Ｐゴシック" pitchFamily="34" charset="-128"/>
              </a:rPr>
              <a:t>elevada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debilidade</a:t>
            </a:r>
            <a:r>
              <a:rPr lang="en-US" dirty="0" smtClean="0">
                <a:ea typeface="ＭＳ Ｐゴシック" pitchFamily="34" charset="-128"/>
              </a:rPr>
              <a:t>, </a:t>
            </a:r>
            <a:r>
              <a:rPr lang="en-US" dirty="0" err="1" smtClean="0">
                <a:ea typeface="ＭＳ Ｐゴシック" pitchFamily="34" charset="-128"/>
              </a:rPr>
              <a:t>estando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acamada</a:t>
            </a:r>
            <a:r>
              <a:rPr lang="en-US" dirty="0" smtClean="0">
                <a:ea typeface="ＭＳ Ｐゴシック" pitchFamily="34" charset="-128"/>
              </a:rPr>
              <a:t>, </a:t>
            </a:r>
            <a:r>
              <a:rPr lang="en-US" dirty="0" err="1" smtClean="0">
                <a:ea typeface="ＭＳ Ｐゴシック" pitchFamily="34" charset="-128"/>
              </a:rPr>
              <a:t>totalmente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incontinente</a:t>
            </a:r>
            <a:r>
              <a:rPr lang="en-US" dirty="0" smtClean="0">
                <a:ea typeface="ＭＳ Ｐゴシック" pitchFamily="34" charset="-128"/>
              </a:rPr>
              <a:t> e </a:t>
            </a:r>
            <a:r>
              <a:rPr lang="en-US" dirty="0" err="1" smtClean="0">
                <a:ea typeface="ＭＳ Ｐゴシック" pitchFamily="34" charset="-128"/>
              </a:rPr>
              <a:t>desorientada</a:t>
            </a:r>
            <a:r>
              <a:rPr lang="en-US" dirty="0" smtClean="0">
                <a:ea typeface="ＭＳ Ｐゴシック" pitchFamily="34" charset="-128"/>
              </a:rPr>
              <a:t>. </a:t>
            </a: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Apresenta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ferida</a:t>
            </a:r>
            <a:r>
              <a:rPr lang="en-US" dirty="0" smtClean="0">
                <a:ea typeface="ＭＳ Ｐゴシック" pitchFamily="34" charset="-128"/>
              </a:rPr>
              <a:t> de </a:t>
            </a:r>
            <a:r>
              <a:rPr lang="en-US" dirty="0" err="1" smtClean="0">
                <a:ea typeface="ＭＳ Ｐゴシック" pitchFamily="34" charset="-128"/>
              </a:rPr>
              <a:t>pressão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na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região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sagrada</a:t>
            </a:r>
            <a:r>
              <a:rPr lang="en-US" dirty="0" smtClean="0">
                <a:ea typeface="ＭＳ Ｐゴシック" pitchFamily="34" charset="-128"/>
              </a:rPr>
              <a:t>.</a:t>
            </a: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Não</a:t>
            </a:r>
            <a:r>
              <a:rPr lang="en-US" dirty="0" smtClean="0">
                <a:ea typeface="ＭＳ Ｐゴシック" pitchFamily="34" charset="-128"/>
              </a:rPr>
              <a:t> tem </a:t>
            </a:r>
            <a:r>
              <a:rPr lang="en-US" dirty="0" err="1" smtClean="0">
                <a:ea typeface="ＭＳ Ｐゴシック" pitchFamily="34" charset="-128"/>
              </a:rPr>
              <a:t>catéter</a:t>
            </a:r>
            <a:r>
              <a:rPr lang="en-US" dirty="0" smtClean="0">
                <a:ea typeface="ＭＳ Ｐゴシック" pitchFamily="34" charset="-128"/>
              </a:rPr>
              <a:t> vascular </a:t>
            </a:r>
            <a:r>
              <a:rPr lang="en-US" dirty="0" err="1" smtClean="0">
                <a:ea typeface="ＭＳ Ｐゴシック" pitchFamily="34" charset="-128"/>
              </a:rPr>
              <a:t>nem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urinário</a:t>
            </a:r>
            <a:r>
              <a:rPr lang="en-US" dirty="0" smtClean="0">
                <a:ea typeface="ＭＳ Ｐゴシック" pitchFamily="34" charset="-128"/>
              </a:rPr>
              <a:t> e </a:t>
            </a:r>
            <a:r>
              <a:rPr lang="en-US" dirty="0" err="1" smtClean="0">
                <a:ea typeface="ＭＳ Ｐゴシック" pitchFamily="34" charset="-128"/>
              </a:rPr>
              <a:t>não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apresenta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outras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feridas</a:t>
            </a:r>
            <a:r>
              <a:rPr lang="en-US" dirty="0" smtClean="0">
                <a:ea typeface="ＭＳ Ｐゴシック" pitchFamily="34" charset="-128"/>
              </a:rPr>
              <a:t>.</a:t>
            </a: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 smtClean="0">
                <a:ea typeface="ＭＳ Ｐゴシック" pitchFamily="34" charset="-128"/>
              </a:rPr>
              <a:t>O </a:t>
            </a:r>
            <a:r>
              <a:rPr lang="en-US" dirty="0" err="1" smtClean="0">
                <a:ea typeface="ＭＳ Ｐゴシック" pitchFamily="34" charset="-128"/>
              </a:rPr>
              <a:t>seu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último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internamento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hospitalar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ocorreu</a:t>
            </a:r>
            <a:r>
              <a:rPr lang="en-US" dirty="0" smtClean="0">
                <a:ea typeface="ＭＳ Ｐゴシック" pitchFamily="34" charset="-128"/>
              </a:rPr>
              <a:t> ha </a:t>
            </a:r>
            <a:r>
              <a:rPr lang="en-US" dirty="0" err="1" smtClean="0">
                <a:ea typeface="ＭＳ Ｐゴシック" pitchFamily="34" charset="-128"/>
              </a:rPr>
              <a:t>oito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meses</a:t>
            </a:r>
            <a:r>
              <a:rPr lang="en-US" dirty="0" smtClean="0">
                <a:ea typeface="ＭＳ Ｐゴシック" pitchFamily="34" charset="-128"/>
              </a:rPr>
              <a:t>.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31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8977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018540"/>
            <a:ext cx="8526463" cy="5162550"/>
          </a:xfrm>
        </p:spPr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en-US" dirty="0" smtClean="0">
                <a:ea typeface="ＭＳ Ｐゴシック" pitchFamily="34" charset="-128"/>
              </a:rPr>
              <a:t>No </a:t>
            </a:r>
            <a:r>
              <a:rPr lang="en-US" dirty="0" err="1" smtClean="0">
                <a:ea typeface="ＭＳ Ｐゴシック" pitchFamily="34" charset="-128"/>
              </a:rPr>
              <a:t>dia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>
                <a:ea typeface="ＭＳ Ｐゴシック" pitchFamily="34" charset="-128"/>
              </a:rPr>
              <a:t>do </a:t>
            </a:r>
            <a:r>
              <a:rPr lang="en-US" dirty="0" err="1" smtClean="0">
                <a:ea typeface="ＭＳ Ｐゴシック" pitchFamily="34" charset="-128"/>
              </a:rPr>
              <a:t>inquérito</a:t>
            </a:r>
            <a:r>
              <a:rPr lang="en-US" dirty="0" smtClean="0">
                <a:ea typeface="ＭＳ Ｐゴシック" pitchFamily="34" charset="-128"/>
              </a:rPr>
              <a:t>, </a:t>
            </a:r>
            <a:r>
              <a:rPr lang="en-US" dirty="0" err="1" smtClean="0">
                <a:ea typeface="ＭＳ Ｐゴシック" pitchFamily="34" charset="-128"/>
              </a:rPr>
              <a:t>apresenta</a:t>
            </a:r>
            <a:r>
              <a:rPr lang="en-US" dirty="0" smtClean="0">
                <a:ea typeface="ＭＳ Ｐゴシック" pitchFamily="34" charset="-128"/>
              </a:rPr>
              <a:t> edema e </a:t>
            </a:r>
            <a:r>
              <a:rPr lang="en-US" dirty="0" err="1" smtClean="0">
                <a:ea typeface="ＭＳ Ｐゴシック" pitchFamily="34" charset="-128"/>
              </a:rPr>
              <a:t>sinais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inflamatórios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na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sua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>
                <a:ea typeface="ＭＳ Ｐゴシック" pitchFamily="34" charset="-128"/>
              </a:rPr>
              <a:t>perna direita, </a:t>
            </a:r>
            <a:r>
              <a:rPr lang="en-US" dirty="0" err="1">
                <a:ea typeface="ＭＳ Ｐゴシック" pitchFamily="34" charset="-128"/>
              </a:rPr>
              <a:t>que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está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>
                <a:ea typeface="ＭＳ Ｐゴシック" pitchFamily="34" charset="-128"/>
              </a:rPr>
              <a:t>quente ao </a:t>
            </a:r>
            <a:r>
              <a:rPr lang="en-US" dirty="0" smtClean="0">
                <a:ea typeface="ＭＳ Ｐゴシック" pitchFamily="34" charset="-128"/>
              </a:rPr>
              <a:t>toque e </a:t>
            </a:r>
            <a:r>
              <a:rPr lang="en-US" dirty="0" err="1" smtClean="0">
                <a:ea typeface="ＭＳ Ｐゴシック" pitchFamily="34" charset="-128"/>
              </a:rPr>
              <a:t>vermelha</a:t>
            </a:r>
            <a:r>
              <a:rPr lang="en-US" dirty="0" smtClean="0">
                <a:ea typeface="ＭＳ Ｐゴシック" pitchFamily="34" charset="-128"/>
              </a:rPr>
              <a:t>. </a:t>
            </a:r>
          </a:p>
          <a:p>
            <a:endParaRPr lang="en-US" dirty="0">
              <a:ea typeface="ＭＳ Ｐゴシック" pitchFamily="34" charset="-128"/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pt-PT" dirty="0" smtClean="0">
                <a:ea typeface="ＭＳ Ｐゴシック" pitchFamily="34" charset="-128"/>
              </a:rPr>
              <a:t>Na véspera, o seu médico de MGF havia prescrito creme de ácido fusídico para aplicação tópica na zona afetada</a:t>
            </a:r>
            <a:r>
              <a:rPr lang="en-US" altLang="ja-JP" dirty="0" smtClean="0">
                <a:ea typeface="ＭＳ Ｐゴシック" pitchFamily="34" charset="-128"/>
              </a:rPr>
              <a:t>. </a:t>
            </a:r>
            <a:endParaRPr lang="en-US" altLang="ja-JP" dirty="0">
              <a:ea typeface="ＭＳ Ｐゴシック" pitchFamily="34" charset="-128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32</a:t>
            </a:r>
            <a:endParaRPr lang="en-US" dirty="0"/>
          </a:p>
        </p:txBody>
      </p:sp>
      <p:sp>
        <p:nvSpPr>
          <p:cNvPr id="6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5741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018540"/>
            <a:ext cx="8526463" cy="5162550"/>
          </a:xfrm>
        </p:spPr>
        <p:txBody>
          <a:bodyPr/>
          <a:lstStyle/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fr-BE" dirty="0" smtClean="0">
                <a:ea typeface="ＭＳ Ｐゴシック" pitchFamily="34" charset="-128"/>
              </a:rPr>
              <a:t>R. Rosalinda é </a:t>
            </a:r>
            <a:r>
              <a:rPr lang="fr-BE" dirty="0" err="1">
                <a:ea typeface="ＭＳ Ｐゴシック" pitchFamily="34" charset="-128"/>
              </a:rPr>
              <a:t>um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residente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elegível</a:t>
            </a:r>
            <a:r>
              <a:rPr lang="fr-BE" dirty="0">
                <a:ea typeface="ＭＳ Ｐゴシック" pitchFamily="34" charset="-128"/>
              </a:rPr>
              <a:t> para o </a:t>
            </a:r>
            <a:r>
              <a:rPr lang="fr-BE" dirty="0" err="1">
                <a:ea typeface="ＭＳ Ｐゴシック" pitchFamily="34" charset="-128"/>
              </a:rPr>
              <a:t>Inquérito</a:t>
            </a:r>
            <a:r>
              <a:rPr lang="fr-BE" dirty="0">
                <a:ea typeface="ＭＳ Ｐゴシック" pitchFamily="34" charset="-128"/>
              </a:rPr>
              <a:t>? S/N</a:t>
            </a: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en-US" dirty="0" err="1">
                <a:ea typeface="ＭＳ Ｐゴシック" pitchFamily="34" charset="-128"/>
              </a:rPr>
              <a:t>Devemos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err="1">
                <a:ea typeface="ＭＳ Ｐゴシック" pitchFamily="34" charset="-128"/>
              </a:rPr>
              <a:t>preencher</a:t>
            </a:r>
            <a:r>
              <a:rPr lang="en-US" dirty="0">
                <a:ea typeface="ＭＳ Ｐゴシック" pitchFamily="34" charset="-128"/>
              </a:rPr>
              <a:t> um </a:t>
            </a:r>
            <a:r>
              <a:rPr lang="en-US" dirty="0" err="1">
                <a:ea typeface="ＭＳ Ｐゴシック" pitchFamily="34" charset="-128"/>
              </a:rPr>
              <a:t>Questionário</a:t>
            </a:r>
            <a:r>
              <a:rPr lang="en-US" dirty="0">
                <a:ea typeface="ＭＳ Ｐゴシック" pitchFamily="34" charset="-128"/>
              </a:rPr>
              <a:t> de </a:t>
            </a:r>
            <a:r>
              <a:rPr lang="en-US" dirty="0" err="1">
                <a:ea typeface="ＭＳ Ｐゴシック" pitchFamily="34" charset="-128"/>
              </a:rPr>
              <a:t>Residente</a:t>
            </a:r>
            <a:r>
              <a:rPr lang="en-US" dirty="0">
                <a:ea typeface="ＭＳ Ｐゴシック" pitchFamily="34" charset="-128"/>
              </a:rPr>
              <a:t> para </a:t>
            </a:r>
            <a:r>
              <a:rPr lang="en-US" dirty="0" smtClean="0">
                <a:ea typeface="ＭＳ Ｐゴシック" pitchFamily="34" charset="-128"/>
              </a:rPr>
              <a:t>R. Rosalinda? </a:t>
            </a:r>
            <a:r>
              <a:rPr lang="en-US" dirty="0">
                <a:ea typeface="ＭＳ Ｐゴシック" pitchFamily="34" charset="-128"/>
              </a:rPr>
              <a:t>S/N</a:t>
            </a:r>
          </a:p>
          <a:p>
            <a:pPr>
              <a:lnSpc>
                <a:spcPct val="80000"/>
              </a:lnSpc>
            </a:pP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fr-BE" dirty="0" err="1">
                <a:ea typeface="ＭＳ Ｐゴシック" pitchFamily="34" charset="-128"/>
              </a:rPr>
              <a:t>Em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caso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afirmativo</a:t>
            </a:r>
            <a:r>
              <a:rPr lang="fr-BE" dirty="0">
                <a:ea typeface="ＭＳ Ｐゴシック" pitchFamily="34" charset="-128"/>
              </a:rPr>
              <a:t>, </a:t>
            </a:r>
            <a:r>
              <a:rPr lang="fr-BE" dirty="0" err="1">
                <a:ea typeface="ＭＳ Ｐゴシック" pitchFamily="34" charset="-128"/>
              </a:rPr>
              <a:t>por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favor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pt-PT" dirty="0">
                <a:ea typeface="ＭＳ Ｐゴシック" pitchFamily="34" charset="-128"/>
              </a:rPr>
              <a:t>complete um Questionário de Residente.</a:t>
            </a:r>
            <a:endParaRPr lang="fr-BE" dirty="0">
              <a:solidFill>
                <a:srgbClr val="FF0000"/>
              </a:solidFill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endParaRPr lang="en-US" dirty="0">
              <a:ea typeface="ＭＳ Ｐゴシック" pitchFamily="34" charset="-128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33</a:t>
            </a:r>
            <a:endParaRPr lang="en-US" dirty="0"/>
          </a:p>
        </p:txBody>
      </p:sp>
      <p:sp>
        <p:nvSpPr>
          <p:cNvPr id="6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0593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10: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018540"/>
            <a:ext cx="8526463" cy="5162550"/>
          </a:xfrm>
        </p:spPr>
        <p:txBody>
          <a:bodyPr/>
          <a:lstStyle/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fr-BE" dirty="0">
                <a:ea typeface="ＭＳ Ｐゴシック" pitchFamily="34" charset="-128"/>
              </a:rPr>
              <a:t>R. Rosalinda é </a:t>
            </a:r>
            <a:r>
              <a:rPr lang="fr-BE" dirty="0" err="1">
                <a:ea typeface="ＭＳ Ｐゴシック" pitchFamily="34" charset="-128"/>
              </a:rPr>
              <a:t>um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residente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elegível</a:t>
            </a:r>
            <a:r>
              <a:rPr lang="fr-BE" dirty="0">
                <a:ea typeface="ＭＳ Ｐゴシック" pitchFamily="34" charset="-128"/>
              </a:rPr>
              <a:t> para o </a:t>
            </a:r>
            <a:r>
              <a:rPr lang="fr-BE" dirty="0" err="1">
                <a:ea typeface="ＭＳ Ｐゴシック" pitchFamily="34" charset="-128"/>
              </a:rPr>
              <a:t>Inquérito</a:t>
            </a:r>
            <a:r>
              <a:rPr lang="fr-BE" dirty="0">
                <a:ea typeface="ＭＳ Ｐゴシック" pitchFamily="34" charset="-128"/>
              </a:rPr>
              <a:t>? S/N</a:t>
            </a:r>
            <a:endParaRPr lang="en-US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è"/>
            </a:pPr>
            <a:r>
              <a:rPr lang="fr-BE" dirty="0" smtClean="0">
                <a:ea typeface="ＭＳ Ｐゴシック" pitchFamily="34" charset="-128"/>
                <a:sym typeface="Wingdings" pitchFamily="2" charset="2"/>
              </a:rPr>
              <a:t>SIM!</a:t>
            </a:r>
          </a:p>
          <a:p>
            <a:pPr>
              <a:lnSpc>
                <a:spcPct val="80000"/>
              </a:lnSpc>
            </a:pPr>
            <a:endParaRPr lang="fr-BE" dirty="0">
              <a:ea typeface="ＭＳ Ｐゴシック" pitchFamily="34" charset="-128"/>
              <a:sym typeface="Wingdings" pitchFamily="2" charset="2"/>
            </a:endParaRPr>
          </a:p>
          <a:p>
            <a:pPr marL="342900" indent="-342900">
              <a:lnSpc>
                <a:spcPct val="90000"/>
              </a:lnSpc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 smtClean="0">
                <a:ea typeface="ＭＳ Ｐゴシック" pitchFamily="34" charset="-128"/>
              </a:rPr>
              <a:t>Reside </a:t>
            </a:r>
            <a:r>
              <a:rPr lang="en-US" dirty="0" err="1" smtClean="0">
                <a:ea typeface="ＭＳ Ｐゴシック" pitchFamily="34" charset="-128"/>
              </a:rPr>
              <a:t>na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instituição</a:t>
            </a:r>
            <a:r>
              <a:rPr lang="en-US" dirty="0" smtClean="0">
                <a:ea typeface="ＭＳ Ｐゴシック" pitchFamily="34" charset="-128"/>
              </a:rPr>
              <a:t> a tempo integral</a:t>
            </a:r>
          </a:p>
          <a:p>
            <a:pPr marL="342900" indent="-342900">
              <a:lnSpc>
                <a:spcPct val="90000"/>
              </a:lnSpc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Está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presente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na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instituição</a:t>
            </a:r>
            <a:r>
              <a:rPr lang="en-US" dirty="0" smtClean="0">
                <a:ea typeface="ＭＳ Ｐゴシック" pitchFamily="34" charset="-128"/>
              </a:rPr>
              <a:t> às 8 </a:t>
            </a:r>
            <a:r>
              <a:rPr lang="en-US" dirty="0" err="1" smtClean="0">
                <a:ea typeface="ＭＳ Ｐゴシック" pitchFamily="34" charset="-128"/>
              </a:rPr>
              <a:t>horas</a:t>
            </a:r>
            <a:r>
              <a:rPr lang="en-US" dirty="0" smtClean="0">
                <a:ea typeface="ＭＳ Ｐゴシック" pitchFamily="34" charset="-128"/>
              </a:rPr>
              <a:t> do </a:t>
            </a:r>
            <a:r>
              <a:rPr lang="en-US" dirty="0" err="1" smtClean="0">
                <a:ea typeface="ＭＳ Ｐゴシック" pitchFamily="34" charset="-128"/>
              </a:rPr>
              <a:t>dia</a:t>
            </a:r>
            <a:r>
              <a:rPr lang="en-US" dirty="0" smtClean="0">
                <a:ea typeface="ＭＳ Ｐゴシック" pitchFamily="34" charset="-128"/>
              </a:rPr>
              <a:t> do </a:t>
            </a:r>
            <a:r>
              <a:rPr lang="en-US" dirty="0" err="1" smtClean="0">
                <a:ea typeface="ＭＳ Ｐゴシック" pitchFamily="34" charset="-128"/>
              </a:rPr>
              <a:t>Inquérito</a:t>
            </a: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100000"/>
              </a:lnSpc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Não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teve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alta</a:t>
            </a:r>
            <a:r>
              <a:rPr lang="en-US" dirty="0" smtClean="0">
                <a:ea typeface="ＭＳ Ｐゴシック" pitchFamily="34" charset="-128"/>
              </a:rPr>
              <a:t> da </a:t>
            </a:r>
            <a:r>
              <a:rPr lang="en-US" dirty="0" err="1" smtClean="0">
                <a:ea typeface="ＭＳ Ｐゴシック" pitchFamily="34" charset="-128"/>
              </a:rPr>
              <a:t>instituição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até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ao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momento</a:t>
            </a:r>
            <a:r>
              <a:rPr lang="en-US" dirty="0" smtClean="0">
                <a:ea typeface="ＭＳ Ｐゴシック" pitchFamily="34" charset="-128"/>
              </a:rPr>
              <a:t> da </a:t>
            </a:r>
            <a:r>
              <a:rPr lang="en-US" dirty="0" err="1" smtClean="0">
                <a:ea typeface="ＭＳ Ｐゴシック" pitchFamily="34" charset="-128"/>
              </a:rPr>
              <a:t>realização</a:t>
            </a:r>
            <a:r>
              <a:rPr lang="en-US" dirty="0" smtClean="0">
                <a:ea typeface="ＭＳ Ｐゴシック" pitchFamily="34" charset="-128"/>
              </a:rPr>
              <a:t> do </a:t>
            </a:r>
            <a:r>
              <a:rPr lang="en-US" dirty="0" err="1" smtClean="0">
                <a:ea typeface="ＭＳ Ｐゴシック" pitchFamily="34" charset="-128"/>
              </a:rPr>
              <a:t>Inquérito</a:t>
            </a:r>
            <a:endParaRPr lang="en-US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en-US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en-US" dirty="0">
              <a:ea typeface="ＭＳ Ｐゴシック" pitchFamily="34" charset="-128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34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6338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018540"/>
            <a:ext cx="8526463" cy="5162550"/>
          </a:xfrm>
        </p:spPr>
        <p:txBody>
          <a:bodyPr/>
          <a:lstStyle/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Devemos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preencher</a:t>
            </a:r>
            <a:r>
              <a:rPr lang="en-US" dirty="0" smtClean="0">
                <a:ea typeface="ＭＳ Ｐゴシック" pitchFamily="34" charset="-128"/>
              </a:rPr>
              <a:t> um </a:t>
            </a:r>
            <a:r>
              <a:rPr lang="en-US" dirty="0" err="1" smtClean="0">
                <a:ea typeface="ＭＳ Ｐゴシック" pitchFamily="34" charset="-128"/>
              </a:rPr>
              <a:t>Questionário</a:t>
            </a:r>
            <a:r>
              <a:rPr lang="en-US" dirty="0" smtClean="0">
                <a:ea typeface="ＭＳ Ｐゴシック" pitchFamily="34" charset="-128"/>
              </a:rPr>
              <a:t> de </a:t>
            </a:r>
            <a:r>
              <a:rPr lang="en-US" dirty="0" err="1" smtClean="0">
                <a:ea typeface="ＭＳ Ｐゴシック" pitchFamily="34" charset="-128"/>
              </a:rPr>
              <a:t>Residente</a:t>
            </a:r>
            <a:r>
              <a:rPr lang="en-US" dirty="0" smtClean="0">
                <a:ea typeface="ＭＳ Ｐゴシック" pitchFamily="34" charset="-128"/>
              </a:rPr>
              <a:t> para R. Rosalinda?</a:t>
            </a: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endParaRPr lang="en-US" dirty="0" smtClean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en-US" dirty="0" smtClean="0">
                <a:ea typeface="ＭＳ Ｐゴシック" pitchFamily="34" charset="-128"/>
              </a:rPr>
              <a:t>SIM!</a:t>
            </a: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Ø"/>
            </a:pPr>
            <a:endParaRPr lang="fr-BE" dirty="0" smtClean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Ø"/>
            </a:pPr>
            <a:r>
              <a:rPr lang="fr-BE" dirty="0" err="1" smtClean="0">
                <a:ea typeface="ＭＳ Ｐゴシック" pitchFamily="34" charset="-128"/>
              </a:rPr>
              <a:t>Não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apresenta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terapêutica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antimicrobiana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sistémica</a:t>
            </a:r>
            <a:r>
              <a:rPr lang="fr-BE" dirty="0" smtClean="0">
                <a:ea typeface="ＭＳ Ｐゴシック" pitchFamily="34" charset="-128"/>
              </a:rPr>
              <a:t> no dia do </a:t>
            </a:r>
            <a:r>
              <a:rPr lang="fr-BE" dirty="0" err="1" smtClean="0">
                <a:ea typeface="ＭＳ Ｐゴシック" pitchFamily="34" charset="-128"/>
              </a:rPr>
              <a:t>Inquérito</a:t>
            </a:r>
            <a:endParaRPr lang="en-GB" sz="900" dirty="0" smtClean="0"/>
          </a:p>
          <a:p>
            <a:pPr lvl="3" eaLnBrk="0"/>
            <a:r>
              <a:rPr lang="en-GB" dirty="0" smtClean="0"/>
              <a:t>Os </a:t>
            </a:r>
            <a:r>
              <a:rPr lang="en-GB" dirty="0" err="1" smtClean="0"/>
              <a:t>seguintes</a:t>
            </a:r>
            <a:r>
              <a:rPr lang="en-GB" dirty="0" smtClean="0"/>
              <a:t> </a:t>
            </a:r>
            <a:r>
              <a:rPr lang="en-GB" dirty="0"/>
              <a:t>agentes antimicrobianos devem ser excluídos:</a:t>
            </a:r>
            <a:endParaRPr lang="en-US" dirty="0"/>
          </a:p>
          <a:p>
            <a:pPr marL="1943100" lvl="3" indent="-342900"/>
            <a:r>
              <a:rPr lang="en-GB" dirty="0"/>
              <a:t>agentes antivirais para uso sistémico</a:t>
            </a:r>
            <a:endParaRPr lang="en-US" dirty="0"/>
          </a:p>
          <a:p>
            <a:pPr marL="1943100" lvl="3" indent="-342900"/>
            <a:r>
              <a:rPr lang="en-GB" dirty="0">
                <a:solidFill>
                  <a:srgbClr val="FF0000"/>
                </a:solidFill>
              </a:rPr>
              <a:t>agentes antimicrobianos para uso tópico </a:t>
            </a:r>
            <a:endParaRPr lang="en-US" dirty="0">
              <a:solidFill>
                <a:srgbClr val="FF0000"/>
              </a:solidFill>
            </a:endParaRPr>
          </a:p>
          <a:p>
            <a:pPr marL="1943100" lvl="3" indent="-342900"/>
            <a:r>
              <a:rPr lang="en-GB" dirty="0" err="1" smtClean="0"/>
              <a:t>Antissépticos</a:t>
            </a:r>
            <a:endParaRPr lang="en-GB" dirty="0" smtClean="0"/>
          </a:p>
          <a:p>
            <a:pPr marL="1943100" lvl="3" indent="-342900"/>
            <a:endParaRPr lang="fr-BE" dirty="0" smtClean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Ø"/>
            </a:pPr>
            <a:r>
              <a:rPr lang="fr-BE" dirty="0" smtClean="0">
                <a:ea typeface="ＭＳ Ｐゴシック" pitchFamily="34" charset="-128"/>
              </a:rPr>
              <a:t>Mas </a:t>
            </a:r>
            <a:r>
              <a:rPr lang="fr-BE" dirty="0" err="1" smtClean="0">
                <a:ea typeface="ＭＳ Ｐゴシック" pitchFamily="34" charset="-128"/>
              </a:rPr>
              <a:t>apresenta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sinais</a:t>
            </a:r>
            <a:r>
              <a:rPr lang="fr-BE" dirty="0" smtClean="0">
                <a:ea typeface="ＭＳ Ｐゴシック" pitchFamily="34" charset="-128"/>
              </a:rPr>
              <a:t>/</a:t>
            </a:r>
            <a:r>
              <a:rPr lang="fr-BE" dirty="0" err="1" smtClean="0">
                <a:ea typeface="ＭＳ Ｐゴシック" pitchFamily="34" charset="-128"/>
              </a:rPr>
              <a:t>sintomas</a:t>
            </a:r>
            <a:r>
              <a:rPr lang="fr-BE" dirty="0" smtClean="0">
                <a:ea typeface="ＭＳ Ｐゴシック" pitchFamily="34" charset="-128"/>
              </a:rPr>
              <a:t> de </a:t>
            </a:r>
            <a:r>
              <a:rPr lang="fr-BE" dirty="0" err="1" smtClean="0">
                <a:ea typeface="ＭＳ Ｐゴシック" pitchFamily="34" charset="-128"/>
              </a:rPr>
              <a:t>infecção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>
                <a:ea typeface="ＭＳ Ｐゴシック" pitchFamily="34" charset="-128"/>
              </a:rPr>
              <a:t>dia do </a:t>
            </a:r>
            <a:r>
              <a:rPr lang="fr-BE" dirty="0" err="1" smtClean="0">
                <a:ea typeface="ＭＳ Ｐゴシック" pitchFamily="34" charset="-128"/>
              </a:rPr>
              <a:t>Inquérito</a:t>
            </a:r>
            <a:endParaRPr lang="fr-BE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fr-BE" sz="1800" dirty="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fr-BE" sz="2400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fr-BE" sz="2400" dirty="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fr-BE" dirty="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fr-BE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en-US" dirty="0">
              <a:ea typeface="ＭＳ Ｐゴシック" pitchFamily="34" charset="-128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35</a:t>
            </a:r>
            <a:endParaRPr lang="en-US" dirty="0"/>
          </a:p>
        </p:txBody>
      </p:sp>
      <p:sp>
        <p:nvSpPr>
          <p:cNvPr id="6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10: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2366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4300" y="848062"/>
            <a:ext cx="4410452" cy="5394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36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30849" y="2702106"/>
            <a:ext cx="41801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>
                <a:solidFill>
                  <a:srgbClr val="FF0000"/>
                </a:solidFill>
              </a:rPr>
              <a:t>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30850" y="2531040"/>
            <a:ext cx="41801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>
                <a:solidFill>
                  <a:srgbClr val="FF0000"/>
                </a:solidFill>
              </a:rPr>
              <a:t>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30850" y="2933993"/>
            <a:ext cx="41801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>
                <a:solidFill>
                  <a:srgbClr val="FF0000"/>
                </a:solidFill>
              </a:rPr>
              <a:t>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30850" y="3277457"/>
            <a:ext cx="41801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>
                <a:solidFill>
                  <a:srgbClr val="FF0000"/>
                </a:solidFill>
              </a:rPr>
              <a:t>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55203" y="2123467"/>
            <a:ext cx="41801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>
                <a:solidFill>
                  <a:srgbClr val="FF0000"/>
                </a:solidFill>
              </a:rPr>
              <a:t>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55203" y="4734525"/>
            <a:ext cx="41801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>
                <a:solidFill>
                  <a:srgbClr val="FF0000"/>
                </a:solidFill>
              </a:rPr>
              <a:t>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10: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449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2" grpId="0"/>
      <p:bldP spid="13" grpId="0"/>
      <p:bldP spid="1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37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740" y="925967"/>
            <a:ext cx="7019925" cy="526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10: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6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38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039" y="2063932"/>
            <a:ext cx="7849043" cy="2474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10: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0246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39</a:t>
            </a:r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8" y="851026"/>
            <a:ext cx="7624939" cy="5402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10: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081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11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018540"/>
            <a:ext cx="8526463" cy="5162550"/>
          </a:xfrm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>
                <a:ea typeface="ＭＳ Ｐゴシック" pitchFamily="34" charset="-128"/>
              </a:rPr>
              <a:t>H. </a:t>
            </a:r>
            <a:r>
              <a:rPr lang="en-US" dirty="0" err="1" smtClean="0">
                <a:ea typeface="ＭＳ Ｐゴシック" pitchFamily="34" charset="-128"/>
              </a:rPr>
              <a:t>Horácio</a:t>
            </a:r>
            <a:r>
              <a:rPr lang="en-US" dirty="0" smtClean="0">
                <a:ea typeface="ＭＳ Ｐゴシック" pitchFamily="34" charset="-128"/>
              </a:rPr>
              <a:t>, de 68 </a:t>
            </a:r>
            <a:r>
              <a:rPr lang="en-US" dirty="0" err="1" smtClean="0">
                <a:ea typeface="ＭＳ Ｐゴシック" pitchFamily="34" charset="-128"/>
              </a:rPr>
              <a:t>anos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smtClean="0">
                <a:ea typeface="ＭＳ Ｐゴシック" pitchFamily="34" charset="-128"/>
              </a:rPr>
              <a:t>e </a:t>
            </a:r>
            <a:r>
              <a:rPr lang="en-US" dirty="0">
                <a:ea typeface="ＭＳ Ｐゴシック" pitchFamily="34" charset="-128"/>
              </a:rPr>
              <a:t>do </a:t>
            </a:r>
            <a:r>
              <a:rPr lang="en-US" dirty="0" err="1">
                <a:ea typeface="ＭＳ Ｐゴシック" pitchFamily="34" charset="-128"/>
              </a:rPr>
              <a:t>sexo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masculino</a:t>
            </a:r>
            <a:r>
              <a:rPr lang="en-US" dirty="0" smtClean="0">
                <a:ea typeface="ＭＳ Ｐゴシック" pitchFamily="34" charset="-128"/>
              </a:rPr>
              <a:t>, reside </a:t>
            </a:r>
            <a:r>
              <a:rPr lang="en-US" dirty="0" err="1" smtClean="0">
                <a:ea typeface="ＭＳ Ｐゴシック" pitchFamily="34" charset="-128"/>
              </a:rPr>
              <a:t>na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instituição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há</a:t>
            </a:r>
            <a:r>
              <a:rPr lang="en-US" dirty="0" smtClean="0">
                <a:ea typeface="ＭＳ Ｐゴシック" pitchFamily="34" charset="-128"/>
              </a:rPr>
              <a:t> 3 </a:t>
            </a:r>
            <a:r>
              <a:rPr lang="en-US" dirty="0" err="1" smtClean="0">
                <a:ea typeface="ＭＳ Ｐゴシック" pitchFamily="34" charset="-128"/>
              </a:rPr>
              <a:t>meses</a:t>
            </a:r>
            <a:r>
              <a:rPr lang="en-US" dirty="0" smtClean="0">
                <a:ea typeface="ＭＳ Ｐゴシック" pitchFamily="34" charset="-128"/>
              </a:rPr>
              <a:t>. </a:t>
            </a:r>
            <a:r>
              <a:rPr lang="en-US" dirty="0" err="1" smtClean="0">
                <a:ea typeface="ＭＳ Ｐゴシック" pitchFamily="34" charset="-128"/>
              </a:rPr>
              <a:t>Contudo</a:t>
            </a:r>
            <a:r>
              <a:rPr lang="en-US" dirty="0" smtClean="0">
                <a:ea typeface="ＭＳ Ｐゴシック" pitchFamily="34" charset="-128"/>
              </a:rPr>
              <a:t>, </a:t>
            </a:r>
            <a:r>
              <a:rPr lang="en-US" dirty="0" err="1" smtClean="0">
                <a:ea typeface="ＭＳ Ｐゴシック" pitchFamily="34" charset="-128"/>
              </a:rPr>
              <a:t>foi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internado</a:t>
            </a:r>
            <a:r>
              <a:rPr lang="en-US" dirty="0" smtClean="0">
                <a:ea typeface="ＭＳ Ｐゴシック" pitchFamily="34" charset="-128"/>
              </a:rPr>
              <a:t> no hospital no dia 19 de novembro de 2015.</a:t>
            </a:r>
          </a:p>
          <a:p>
            <a:pPr marL="342900" indent="-342900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 smtClean="0">
                <a:ea typeface="ＭＳ Ｐゴシック" pitchFamily="34" charset="-128"/>
              </a:rPr>
              <a:t>A 20 de novembro de 2015, foi submetido a uma ressecção de cólon </a:t>
            </a:r>
            <a:r>
              <a:rPr lang="en-US" dirty="0" err="1" smtClean="0">
                <a:ea typeface="ＭＳ Ｐゴシック" pitchFamily="34" charset="-128"/>
              </a:rPr>
              <a:t>devido</a:t>
            </a:r>
            <a:r>
              <a:rPr lang="en-US" dirty="0" smtClean="0">
                <a:ea typeface="ＭＳ Ｐゴシック" pitchFamily="34" charset="-128"/>
              </a:rPr>
              <a:t> a cancro do cólon.</a:t>
            </a:r>
          </a:p>
          <a:p>
            <a:pPr marL="342900" indent="-342900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 smtClean="0">
                <a:ea typeface="ＭＳ Ｐゴシック" pitchFamily="34" charset="-128"/>
              </a:rPr>
              <a:t>A cirurgia e </a:t>
            </a:r>
            <a:r>
              <a:rPr lang="en-US" dirty="0" err="1" smtClean="0">
                <a:ea typeface="ＭＳ Ｐゴシック" pitchFamily="34" charset="-128"/>
              </a:rPr>
              <a:t>pós-operatório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decorreram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sem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complicações</a:t>
            </a:r>
            <a:r>
              <a:rPr lang="en-US" dirty="0" smtClean="0">
                <a:ea typeface="ＭＳ Ｐゴシック" pitchFamily="34" charset="-128"/>
              </a:rPr>
              <a:t> e H. </a:t>
            </a:r>
            <a:r>
              <a:rPr lang="en-US" dirty="0" err="1" smtClean="0">
                <a:ea typeface="ＭＳ Ｐゴシック" pitchFamily="34" charset="-128"/>
              </a:rPr>
              <a:t>Horácio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voltou</a:t>
            </a:r>
            <a:r>
              <a:rPr lang="en-US" dirty="0" smtClean="0">
                <a:ea typeface="ＭＳ Ｐゴシック" pitchFamily="34" charset="-128"/>
              </a:rPr>
              <a:t> para a </a:t>
            </a:r>
            <a:r>
              <a:rPr lang="en-US" dirty="0" err="1" smtClean="0">
                <a:ea typeface="ＭＳ Ｐゴシック" pitchFamily="34" charset="-128"/>
              </a:rPr>
              <a:t>instituição</a:t>
            </a:r>
            <a:r>
              <a:rPr lang="en-US" dirty="0" smtClean="0">
                <a:ea typeface="ＭＳ Ｐゴシック" pitchFamily="34" charset="-128"/>
              </a:rPr>
              <a:t> a 27 de </a:t>
            </a:r>
            <a:r>
              <a:rPr lang="en-US" dirty="0" err="1" smtClean="0">
                <a:ea typeface="ＭＳ Ｐゴシック" pitchFamily="34" charset="-128"/>
              </a:rPr>
              <a:t>novembro</a:t>
            </a:r>
            <a:r>
              <a:rPr lang="en-US" dirty="0" smtClean="0">
                <a:ea typeface="ＭＳ Ｐゴシック" pitchFamily="34" charset="-128"/>
              </a:rPr>
              <a:t>.</a:t>
            </a:r>
          </a:p>
          <a:p>
            <a:pPr marL="342900" indent="-342900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fr-BE" dirty="0" smtClean="0">
                <a:ea typeface="ＭＳ Ｐゴシック" pitchFamily="34" charset="-128"/>
              </a:rPr>
              <a:t>A 28 de </a:t>
            </a:r>
            <a:r>
              <a:rPr lang="fr-BE" dirty="0" err="1" smtClean="0">
                <a:ea typeface="ＭＳ Ｐゴシック" pitchFamily="34" charset="-128"/>
              </a:rPr>
              <a:t>novembro</a:t>
            </a:r>
            <a:r>
              <a:rPr lang="fr-BE" dirty="0" smtClean="0">
                <a:ea typeface="ＭＳ Ｐゴシック" pitchFamily="34" charset="-128"/>
              </a:rPr>
              <a:t> 2015, a </a:t>
            </a:r>
            <a:r>
              <a:rPr lang="fr-BE" dirty="0" err="1" smtClean="0">
                <a:ea typeface="ＭＳ Ｐゴシック" pitchFamily="34" charset="-128"/>
              </a:rPr>
              <a:t>ferida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cirúrgica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apresentou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sinais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inflamatórios</a:t>
            </a:r>
            <a:r>
              <a:rPr lang="fr-BE" dirty="0" smtClean="0">
                <a:ea typeface="ＭＳ Ｐゴシック" pitchFamily="34" charset="-128"/>
              </a:rPr>
              <a:t> e </a:t>
            </a:r>
            <a:r>
              <a:rPr lang="fr-BE" dirty="0" err="1" smtClean="0">
                <a:ea typeface="ＭＳ Ｐゴシック" pitchFamily="34" charset="-128"/>
              </a:rPr>
              <a:t>exsudação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purulenta</a:t>
            </a:r>
            <a:r>
              <a:rPr lang="fr-BE" dirty="0" smtClean="0">
                <a:ea typeface="ＭＳ Ｐゴシック" pitchFamily="34" charset="-128"/>
              </a:rPr>
              <a:t>.</a:t>
            </a:r>
          </a:p>
          <a:p>
            <a:pPr marL="342900" indent="-342900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fr-BE" dirty="0" smtClean="0">
                <a:ea typeface="ＭＳ Ｐゴシック" pitchFamily="34" charset="-128"/>
              </a:rPr>
              <a:t>Foi </a:t>
            </a:r>
            <a:r>
              <a:rPr lang="fr-BE" dirty="0" err="1" smtClean="0">
                <a:ea typeface="ＭＳ Ｐゴシック" pitchFamily="34" charset="-128"/>
              </a:rPr>
              <a:t>efetuado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estudo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microbiológico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desse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exsudado</a:t>
            </a:r>
            <a:r>
              <a:rPr lang="fr-BE" dirty="0" smtClean="0">
                <a:ea typeface="ＭＳ Ｐゴシック" pitchFamily="34" charset="-128"/>
              </a:rPr>
              <a:t>, </a:t>
            </a:r>
            <a:r>
              <a:rPr lang="fr-BE" dirty="0" err="1" smtClean="0">
                <a:ea typeface="ＭＳ Ｐゴシック" pitchFamily="34" charset="-128"/>
              </a:rPr>
              <a:t>tendo</a:t>
            </a:r>
            <a:r>
              <a:rPr lang="fr-BE" dirty="0" smtClean="0">
                <a:ea typeface="ＭＳ Ｐゴシック" pitchFamily="34" charset="-128"/>
              </a:rPr>
              <a:t>-se </a:t>
            </a:r>
            <a:r>
              <a:rPr lang="fr-BE" dirty="0" err="1" smtClean="0">
                <a:ea typeface="ＭＳ Ｐゴシック" pitchFamily="34" charset="-128"/>
              </a:rPr>
              <a:t>identificado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i="1" dirty="0" err="1" smtClean="0">
                <a:ea typeface="ＭＳ Ｐゴシック" pitchFamily="34" charset="-128"/>
              </a:rPr>
              <a:t>Enterobacter</a:t>
            </a:r>
            <a:r>
              <a:rPr lang="fr-BE" i="1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spp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smtClean="0">
                <a:ea typeface="ＭＳ Ｐゴシック" pitchFamily="34" charset="-128"/>
              </a:rPr>
              <a:t>e </a:t>
            </a:r>
            <a:r>
              <a:rPr lang="fr-BE" i="1" dirty="0" smtClean="0">
                <a:ea typeface="ＭＳ Ｐゴシック" pitchFamily="34" charset="-128"/>
              </a:rPr>
              <a:t>E. coli </a:t>
            </a:r>
            <a:r>
              <a:rPr lang="fr-BE" dirty="0" smtClean="0">
                <a:ea typeface="ＭＳ Ｐゴシック" pitchFamily="34" charset="-128"/>
              </a:rPr>
              <a:t>(</a:t>
            </a:r>
            <a:r>
              <a:rPr lang="fr-BE" dirty="0" err="1" smtClean="0">
                <a:ea typeface="ＭＳ Ｐゴシック" pitchFamily="34" charset="-128"/>
              </a:rPr>
              <a:t>resultado</a:t>
            </a:r>
            <a:r>
              <a:rPr lang="fr-BE" dirty="0" smtClean="0">
                <a:ea typeface="ＭＳ Ｐゴシック" pitchFamily="34" charset="-128"/>
              </a:rPr>
              <a:t> em 30 de </a:t>
            </a:r>
            <a:r>
              <a:rPr lang="fr-BE" dirty="0" err="1" smtClean="0">
                <a:ea typeface="ＭＳ Ｐゴシック" pitchFamily="34" charset="-128"/>
              </a:rPr>
              <a:t>novembro</a:t>
            </a:r>
            <a:r>
              <a:rPr lang="fr-BE" dirty="0" smtClean="0">
                <a:ea typeface="ＭＳ Ｐゴシック" pitchFamily="34" charset="-128"/>
              </a:rPr>
              <a:t> de 2015)</a:t>
            </a:r>
          </a:p>
          <a:p>
            <a:pPr marL="342900" indent="-342900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fr-BE" dirty="0" smtClean="0">
                <a:ea typeface="ＭＳ Ｐゴシック" pitchFamily="34" charset="-128"/>
              </a:rPr>
              <a:t>O médico de MGF </a:t>
            </a:r>
            <a:r>
              <a:rPr lang="fr-BE" dirty="0" err="1" smtClean="0">
                <a:ea typeface="ＭＳ Ｐゴシック" pitchFamily="34" charset="-128"/>
              </a:rPr>
              <a:t>prescreveu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metronidazol</a:t>
            </a:r>
            <a:r>
              <a:rPr lang="fr-BE" dirty="0" smtClean="0">
                <a:ea typeface="ＭＳ Ｐゴシック" pitchFamily="34" charset="-128"/>
              </a:rPr>
              <a:t> e </a:t>
            </a:r>
            <a:r>
              <a:rPr lang="fr-BE" dirty="0" err="1" smtClean="0">
                <a:ea typeface="ＭＳ Ｐゴシック" pitchFamily="34" charset="-128"/>
              </a:rPr>
              <a:t>levofloxacina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orais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durante</a:t>
            </a:r>
            <a:r>
              <a:rPr lang="fr-BE" dirty="0" smtClean="0">
                <a:ea typeface="ＭＳ Ｐゴシック" pitchFamily="34" charset="-128"/>
              </a:rPr>
              <a:t> 10 </a:t>
            </a:r>
            <a:r>
              <a:rPr lang="fr-BE" dirty="0" err="1" smtClean="0">
                <a:ea typeface="ＭＳ Ｐゴシック" pitchFamily="34" charset="-128"/>
              </a:rPr>
              <a:t>dias</a:t>
            </a: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fr-BE" dirty="0" smtClean="0"/>
              <a:t>,</a:t>
            </a: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660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018540"/>
            <a:ext cx="8526463" cy="5162550"/>
          </a:xfrm>
        </p:spPr>
        <p:txBody>
          <a:bodyPr/>
          <a:lstStyle/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fr-BE" dirty="0" smtClean="0">
                <a:ea typeface="ＭＳ Ｐゴシック" pitchFamily="34" charset="-128"/>
              </a:rPr>
              <a:t>J. </a:t>
            </a:r>
            <a:r>
              <a:rPr lang="fr-BE" dirty="0" err="1" smtClean="0">
                <a:ea typeface="ＭＳ Ｐゴシック" pitchFamily="34" charset="-128"/>
              </a:rPr>
              <a:t>Julieta</a:t>
            </a:r>
            <a:r>
              <a:rPr lang="fr-BE" dirty="0" smtClean="0">
                <a:ea typeface="ＭＳ Ｐゴシック" pitchFamily="34" charset="-128"/>
              </a:rPr>
              <a:t> é </a:t>
            </a:r>
            <a:r>
              <a:rPr lang="fr-BE" dirty="0" err="1">
                <a:ea typeface="ＭＳ Ｐゴシック" pitchFamily="34" charset="-128"/>
              </a:rPr>
              <a:t>um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residente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elegível</a:t>
            </a:r>
            <a:r>
              <a:rPr lang="fr-BE" dirty="0">
                <a:ea typeface="ＭＳ Ｐゴシック" pitchFamily="34" charset="-128"/>
              </a:rPr>
              <a:t> para o </a:t>
            </a:r>
            <a:r>
              <a:rPr lang="fr-BE" dirty="0" err="1">
                <a:ea typeface="ＭＳ Ｐゴシック" pitchFamily="34" charset="-128"/>
              </a:rPr>
              <a:t>Inquérito</a:t>
            </a:r>
            <a:r>
              <a:rPr lang="fr-BE" dirty="0">
                <a:ea typeface="ＭＳ Ｐゴシック" pitchFamily="34" charset="-128"/>
              </a:rPr>
              <a:t>? S/N</a:t>
            </a: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en-US" dirty="0" err="1">
                <a:ea typeface="ＭＳ Ｐゴシック" pitchFamily="34" charset="-128"/>
              </a:rPr>
              <a:t>Devemos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err="1">
                <a:ea typeface="ＭＳ Ｐゴシック" pitchFamily="34" charset="-128"/>
              </a:rPr>
              <a:t>preencher</a:t>
            </a:r>
            <a:r>
              <a:rPr lang="en-US" dirty="0">
                <a:ea typeface="ＭＳ Ｐゴシック" pitchFamily="34" charset="-128"/>
              </a:rPr>
              <a:t> um </a:t>
            </a:r>
            <a:r>
              <a:rPr lang="en-US" dirty="0" err="1">
                <a:ea typeface="ＭＳ Ｐゴシック" pitchFamily="34" charset="-128"/>
              </a:rPr>
              <a:t>Questionário</a:t>
            </a:r>
            <a:r>
              <a:rPr lang="en-US" dirty="0">
                <a:ea typeface="ＭＳ Ｐゴシック" pitchFamily="34" charset="-128"/>
              </a:rPr>
              <a:t> de </a:t>
            </a:r>
            <a:r>
              <a:rPr lang="en-US" dirty="0" err="1">
                <a:ea typeface="ＭＳ Ｐゴシック" pitchFamily="34" charset="-128"/>
              </a:rPr>
              <a:t>Residente</a:t>
            </a:r>
            <a:r>
              <a:rPr lang="en-US" dirty="0">
                <a:ea typeface="ＭＳ Ｐゴシック" pitchFamily="34" charset="-128"/>
              </a:rPr>
              <a:t> para </a:t>
            </a:r>
            <a:r>
              <a:rPr lang="en-US" dirty="0" smtClean="0">
                <a:ea typeface="ＭＳ Ｐゴシック" pitchFamily="34" charset="-128"/>
              </a:rPr>
              <a:t>J. </a:t>
            </a:r>
            <a:r>
              <a:rPr lang="en-US" dirty="0" err="1" smtClean="0">
                <a:ea typeface="ＭＳ Ｐゴシック" pitchFamily="34" charset="-128"/>
              </a:rPr>
              <a:t>Julieta</a:t>
            </a:r>
            <a:r>
              <a:rPr lang="en-US" dirty="0" smtClean="0">
                <a:ea typeface="ＭＳ Ｐゴシック" pitchFamily="34" charset="-128"/>
              </a:rPr>
              <a:t>? </a:t>
            </a:r>
            <a:r>
              <a:rPr lang="en-US" dirty="0">
                <a:ea typeface="ＭＳ Ｐゴシック" pitchFamily="34" charset="-128"/>
              </a:rPr>
              <a:t>S/N</a:t>
            </a:r>
          </a:p>
          <a:p>
            <a:pPr>
              <a:lnSpc>
                <a:spcPct val="80000"/>
              </a:lnSpc>
            </a:pP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fr-BE" dirty="0" err="1">
                <a:ea typeface="ＭＳ Ｐゴシック" pitchFamily="34" charset="-128"/>
              </a:rPr>
              <a:t>Em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caso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afirmativo</a:t>
            </a:r>
            <a:r>
              <a:rPr lang="fr-BE" dirty="0">
                <a:ea typeface="ＭＳ Ｐゴシック" pitchFamily="34" charset="-128"/>
              </a:rPr>
              <a:t>, </a:t>
            </a:r>
            <a:r>
              <a:rPr lang="fr-BE" dirty="0" err="1">
                <a:ea typeface="ＭＳ Ｐゴシック" pitchFamily="34" charset="-128"/>
              </a:rPr>
              <a:t>por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favor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pt-PT" dirty="0">
                <a:ea typeface="ＭＳ Ｐゴシック" pitchFamily="34" charset="-128"/>
              </a:rPr>
              <a:t>complete um Questionário de </a:t>
            </a:r>
            <a:r>
              <a:rPr lang="pt-PT" dirty="0" smtClean="0">
                <a:ea typeface="ＭＳ Ｐゴシック" pitchFamily="34" charset="-128"/>
              </a:rPr>
              <a:t>Residente.</a:t>
            </a:r>
            <a:endParaRPr lang="fr-BE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5</a:t>
            </a:r>
            <a:endParaRPr lang="en-US" dirty="0"/>
          </a:p>
        </p:txBody>
      </p:sp>
      <p:sp>
        <p:nvSpPr>
          <p:cNvPr id="6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2388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018540"/>
            <a:ext cx="8526463" cy="5162550"/>
          </a:xfrm>
        </p:spPr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en-US" dirty="0">
                <a:ea typeface="ＭＳ Ｐゴシック" pitchFamily="34" charset="-128"/>
              </a:rPr>
              <a:t>No </a:t>
            </a:r>
            <a:r>
              <a:rPr lang="en-US" dirty="0" err="1">
                <a:ea typeface="ＭＳ Ｐゴシック" pitchFamily="34" charset="-128"/>
              </a:rPr>
              <a:t>dia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Inquérito</a:t>
            </a:r>
            <a:r>
              <a:rPr lang="en-US" dirty="0" smtClean="0">
                <a:ea typeface="ＭＳ Ｐゴシック" pitchFamily="34" charset="-128"/>
              </a:rPr>
              <a:t>, H. </a:t>
            </a:r>
            <a:r>
              <a:rPr lang="en-US" dirty="0" err="1" smtClean="0">
                <a:ea typeface="ＭＳ Ｐゴシック" pitchFamily="34" charset="-128"/>
              </a:rPr>
              <a:t>Horácio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está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presente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na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instituição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às</a:t>
            </a:r>
            <a:r>
              <a:rPr lang="en-US" dirty="0" smtClean="0">
                <a:ea typeface="ＭＳ Ｐゴシック" pitchFamily="34" charset="-128"/>
              </a:rPr>
              <a:t> 8 </a:t>
            </a:r>
            <a:r>
              <a:rPr lang="en-US" dirty="0" err="1" smtClean="0">
                <a:ea typeface="ＭＳ Ｐゴシック" pitchFamily="34" charset="-128"/>
              </a:rPr>
              <a:t>horas</a:t>
            </a:r>
            <a:r>
              <a:rPr lang="en-US" dirty="0" smtClean="0">
                <a:ea typeface="ＭＳ Ｐゴシック" pitchFamily="34" charset="-128"/>
              </a:rPr>
              <a:t>.</a:t>
            </a:r>
          </a:p>
          <a:p>
            <a:endParaRPr lang="en-US" dirty="0">
              <a:ea typeface="ＭＳ Ｐゴシック" pitchFamily="34" charset="-128"/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Não</a:t>
            </a:r>
            <a:r>
              <a:rPr lang="en-US" dirty="0" smtClean="0">
                <a:ea typeface="ＭＳ Ｐゴシック" pitchFamily="34" charset="-128"/>
              </a:rPr>
              <a:t> tem </a:t>
            </a:r>
            <a:r>
              <a:rPr lang="en-US" dirty="0" err="1" smtClean="0">
                <a:ea typeface="ＭＳ Ｐゴシック" pitchFamily="34" charset="-128"/>
              </a:rPr>
              <a:t>cateter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urinário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nem</a:t>
            </a:r>
            <a:r>
              <a:rPr lang="en-US" dirty="0" smtClean="0">
                <a:ea typeface="ＭＳ Ｐゴシック" pitchFamily="34" charset="-128"/>
              </a:rPr>
              <a:t> vascular.</a:t>
            </a:r>
            <a:endParaRPr lang="en-US" dirty="0">
              <a:ea typeface="ＭＳ Ｐゴシック" pitchFamily="34" charset="-128"/>
            </a:endParaRPr>
          </a:p>
          <a:p>
            <a:endParaRPr lang="en-US" dirty="0">
              <a:ea typeface="ＭＳ Ｐゴシック" pitchFamily="34" charset="-128"/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Está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apirético</a:t>
            </a:r>
            <a:r>
              <a:rPr lang="en-US" dirty="0" smtClean="0">
                <a:ea typeface="ＭＳ Ｐゴシック" pitchFamily="34" charset="-128"/>
              </a:rPr>
              <a:t>, </a:t>
            </a:r>
            <a:r>
              <a:rPr lang="en-US" dirty="0" err="1" smtClean="0">
                <a:ea typeface="ＭＳ Ｐゴシック" pitchFamily="34" charset="-128"/>
              </a:rPr>
              <a:t>orientado</a:t>
            </a:r>
            <a:r>
              <a:rPr lang="en-US" dirty="0" smtClean="0">
                <a:ea typeface="ＭＳ Ｐゴシック" pitchFamily="34" charset="-128"/>
              </a:rPr>
              <a:t>.</a:t>
            </a:r>
          </a:p>
          <a:p>
            <a:pPr marL="342900" indent="-342900">
              <a:buFont typeface="Wingdings" pitchFamily="2" charset="2"/>
              <a:buChar char="§"/>
            </a:pPr>
            <a:endParaRPr lang="fr-BE" dirty="0">
              <a:ea typeface="ＭＳ Ｐゴシック" pitchFamily="34" charset="-128"/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fr-BE" dirty="0" err="1" smtClean="0">
                <a:ea typeface="ＭＳ Ｐゴシック" pitchFamily="34" charset="-128"/>
              </a:rPr>
              <a:t>Utiliza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cadeira</a:t>
            </a:r>
            <a:r>
              <a:rPr lang="fr-BE" dirty="0" smtClean="0">
                <a:ea typeface="ＭＳ Ｐゴシック" pitchFamily="34" charset="-128"/>
              </a:rPr>
              <a:t> de rodas na </a:t>
            </a:r>
            <a:r>
              <a:rPr lang="fr-BE" dirty="0" err="1" smtClean="0">
                <a:ea typeface="ＭＳ Ｐゴシック" pitchFamily="34" charset="-128"/>
              </a:rPr>
              <a:t>locomoção</a:t>
            </a:r>
            <a:r>
              <a:rPr lang="fr-BE" dirty="0" smtClean="0">
                <a:ea typeface="ＭＳ Ｐゴシック" pitchFamily="34" charset="-128"/>
              </a:rPr>
              <a:t>.</a:t>
            </a: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endParaRPr lang="en-US" dirty="0">
              <a:ea typeface="ＭＳ Ｐゴシック" pitchFamily="34" charset="-128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41</a:t>
            </a:r>
            <a:endParaRPr lang="en-US" dirty="0"/>
          </a:p>
        </p:txBody>
      </p:sp>
      <p:sp>
        <p:nvSpPr>
          <p:cNvPr id="6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871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018540"/>
            <a:ext cx="8526463" cy="5162550"/>
          </a:xfrm>
        </p:spPr>
        <p:txBody>
          <a:bodyPr/>
          <a:lstStyle/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fr-BE" dirty="0" smtClean="0">
                <a:ea typeface="ＭＳ Ｐゴシック" pitchFamily="34" charset="-128"/>
              </a:rPr>
              <a:t>H. </a:t>
            </a:r>
            <a:r>
              <a:rPr lang="fr-BE" dirty="0" err="1" smtClean="0">
                <a:ea typeface="ＭＳ Ｐゴシック" pitchFamily="34" charset="-128"/>
              </a:rPr>
              <a:t>Horácio</a:t>
            </a:r>
            <a:r>
              <a:rPr lang="fr-BE" dirty="0" smtClean="0">
                <a:ea typeface="ＭＳ Ｐゴシック" pitchFamily="34" charset="-128"/>
              </a:rPr>
              <a:t> é </a:t>
            </a:r>
            <a:r>
              <a:rPr lang="fr-BE" dirty="0" err="1">
                <a:ea typeface="ＭＳ Ｐゴシック" pitchFamily="34" charset="-128"/>
              </a:rPr>
              <a:t>um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residente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elegível</a:t>
            </a:r>
            <a:r>
              <a:rPr lang="fr-BE" dirty="0">
                <a:ea typeface="ＭＳ Ｐゴシック" pitchFamily="34" charset="-128"/>
              </a:rPr>
              <a:t> para o </a:t>
            </a:r>
            <a:r>
              <a:rPr lang="fr-BE" dirty="0" err="1">
                <a:ea typeface="ＭＳ Ｐゴシック" pitchFamily="34" charset="-128"/>
              </a:rPr>
              <a:t>Inquérito</a:t>
            </a:r>
            <a:r>
              <a:rPr lang="fr-BE" dirty="0">
                <a:ea typeface="ＭＳ Ｐゴシック" pitchFamily="34" charset="-128"/>
              </a:rPr>
              <a:t>? S/N</a:t>
            </a: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en-US" dirty="0" err="1">
                <a:ea typeface="ＭＳ Ｐゴシック" pitchFamily="34" charset="-128"/>
              </a:rPr>
              <a:t>Devemos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err="1">
                <a:ea typeface="ＭＳ Ｐゴシック" pitchFamily="34" charset="-128"/>
              </a:rPr>
              <a:t>preencher</a:t>
            </a:r>
            <a:r>
              <a:rPr lang="en-US" dirty="0">
                <a:ea typeface="ＭＳ Ｐゴシック" pitchFamily="34" charset="-128"/>
              </a:rPr>
              <a:t> um </a:t>
            </a:r>
            <a:r>
              <a:rPr lang="en-US" dirty="0" err="1">
                <a:ea typeface="ＭＳ Ｐゴシック" pitchFamily="34" charset="-128"/>
              </a:rPr>
              <a:t>Questionário</a:t>
            </a:r>
            <a:r>
              <a:rPr lang="en-US" dirty="0">
                <a:ea typeface="ＭＳ Ｐゴシック" pitchFamily="34" charset="-128"/>
              </a:rPr>
              <a:t> de </a:t>
            </a:r>
            <a:r>
              <a:rPr lang="en-US" dirty="0" err="1">
                <a:ea typeface="ＭＳ Ｐゴシック" pitchFamily="34" charset="-128"/>
              </a:rPr>
              <a:t>Residente</a:t>
            </a:r>
            <a:r>
              <a:rPr lang="en-US" dirty="0">
                <a:ea typeface="ＭＳ Ｐゴシック" pitchFamily="34" charset="-128"/>
              </a:rPr>
              <a:t> para </a:t>
            </a:r>
            <a:r>
              <a:rPr lang="en-US" dirty="0" smtClean="0">
                <a:ea typeface="ＭＳ Ｐゴシック" pitchFamily="34" charset="-128"/>
              </a:rPr>
              <a:t>H. </a:t>
            </a:r>
            <a:r>
              <a:rPr lang="en-US" dirty="0" err="1" smtClean="0">
                <a:ea typeface="ＭＳ Ｐゴシック" pitchFamily="34" charset="-128"/>
              </a:rPr>
              <a:t>Horácio</a:t>
            </a:r>
            <a:r>
              <a:rPr lang="en-US" dirty="0" smtClean="0">
                <a:ea typeface="ＭＳ Ｐゴシック" pitchFamily="34" charset="-128"/>
              </a:rPr>
              <a:t>? </a:t>
            </a:r>
            <a:r>
              <a:rPr lang="en-US" dirty="0">
                <a:ea typeface="ＭＳ Ｐゴシック" pitchFamily="34" charset="-128"/>
              </a:rPr>
              <a:t>S/N</a:t>
            </a:r>
          </a:p>
          <a:p>
            <a:pPr>
              <a:lnSpc>
                <a:spcPct val="80000"/>
              </a:lnSpc>
            </a:pP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fr-BE" dirty="0" err="1">
                <a:ea typeface="ＭＳ Ｐゴシック" pitchFamily="34" charset="-128"/>
              </a:rPr>
              <a:t>Em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caso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afirmativo</a:t>
            </a:r>
            <a:r>
              <a:rPr lang="fr-BE" dirty="0">
                <a:ea typeface="ＭＳ Ｐゴシック" pitchFamily="34" charset="-128"/>
              </a:rPr>
              <a:t>, </a:t>
            </a:r>
            <a:r>
              <a:rPr lang="fr-BE" dirty="0" err="1">
                <a:ea typeface="ＭＳ Ｐゴシック" pitchFamily="34" charset="-128"/>
              </a:rPr>
              <a:t>por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favor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pt-PT" dirty="0">
                <a:ea typeface="ＭＳ Ｐゴシック" pitchFamily="34" charset="-128"/>
              </a:rPr>
              <a:t>complete um Questionário de Residente.</a:t>
            </a:r>
            <a:endParaRPr lang="fr-BE" dirty="0">
              <a:solidFill>
                <a:srgbClr val="FF0000"/>
              </a:solidFill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endParaRPr lang="en-US" dirty="0">
              <a:ea typeface="ＭＳ Ｐゴシック" pitchFamily="34" charset="-128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42</a:t>
            </a:r>
            <a:endParaRPr lang="en-US" dirty="0"/>
          </a:p>
        </p:txBody>
      </p:sp>
      <p:sp>
        <p:nvSpPr>
          <p:cNvPr id="6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664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11: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018540"/>
            <a:ext cx="8526463" cy="5162550"/>
          </a:xfrm>
        </p:spPr>
        <p:txBody>
          <a:bodyPr/>
          <a:lstStyle/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fr-BE" dirty="0">
                <a:ea typeface="ＭＳ Ｐゴシック" pitchFamily="34" charset="-128"/>
              </a:rPr>
              <a:t>H. </a:t>
            </a:r>
            <a:r>
              <a:rPr lang="fr-BE" dirty="0" err="1">
                <a:ea typeface="ＭＳ Ｐゴシック" pitchFamily="34" charset="-128"/>
              </a:rPr>
              <a:t>Horácio</a:t>
            </a:r>
            <a:r>
              <a:rPr lang="fr-BE" dirty="0">
                <a:ea typeface="ＭＳ Ｐゴシック" pitchFamily="34" charset="-128"/>
              </a:rPr>
              <a:t> é </a:t>
            </a:r>
            <a:r>
              <a:rPr lang="fr-BE" dirty="0" err="1">
                <a:ea typeface="ＭＳ Ｐゴシック" pitchFamily="34" charset="-128"/>
              </a:rPr>
              <a:t>um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residente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elegível</a:t>
            </a:r>
            <a:r>
              <a:rPr lang="fr-BE" dirty="0">
                <a:ea typeface="ＭＳ Ｐゴシック" pitchFamily="34" charset="-128"/>
              </a:rPr>
              <a:t> para o </a:t>
            </a:r>
            <a:r>
              <a:rPr lang="fr-BE" dirty="0" err="1">
                <a:ea typeface="ＭＳ Ｐゴシック" pitchFamily="34" charset="-128"/>
              </a:rPr>
              <a:t>Inquérito</a:t>
            </a:r>
            <a:r>
              <a:rPr lang="fr-BE" dirty="0">
                <a:ea typeface="ＭＳ Ｐゴシック" pitchFamily="34" charset="-128"/>
              </a:rPr>
              <a:t>? </a:t>
            </a:r>
            <a:r>
              <a:rPr lang="fr-BE" dirty="0" smtClean="0">
                <a:ea typeface="ＭＳ Ｐゴシック" pitchFamily="34" charset="-128"/>
              </a:rPr>
              <a:t>S/N</a:t>
            </a:r>
            <a:endParaRPr lang="en-US" dirty="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è"/>
            </a:pPr>
            <a:r>
              <a:rPr lang="fr-BE" dirty="0">
                <a:ea typeface="ＭＳ Ｐゴシック" pitchFamily="34" charset="-128"/>
                <a:sym typeface="Wingdings" pitchFamily="2" charset="2"/>
              </a:rPr>
              <a:t>SIM!</a:t>
            </a:r>
          </a:p>
          <a:p>
            <a:pPr>
              <a:lnSpc>
                <a:spcPct val="80000"/>
              </a:lnSpc>
            </a:pPr>
            <a:endParaRPr lang="fr-BE" dirty="0">
              <a:ea typeface="ＭＳ Ｐゴシック" pitchFamily="34" charset="-128"/>
              <a:sym typeface="Wingdings" pitchFamily="2" charset="2"/>
            </a:endParaRPr>
          </a:p>
          <a:p>
            <a:pPr marL="342900" indent="-342900">
              <a:lnSpc>
                <a:spcPct val="90000"/>
              </a:lnSpc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>
                <a:ea typeface="ＭＳ Ｐゴシック" pitchFamily="34" charset="-128"/>
              </a:rPr>
              <a:t>Reside </a:t>
            </a:r>
            <a:r>
              <a:rPr lang="en-US" dirty="0" err="1">
                <a:ea typeface="ＭＳ Ｐゴシック" pitchFamily="34" charset="-128"/>
              </a:rPr>
              <a:t>na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err="1">
                <a:ea typeface="ＭＳ Ｐゴシック" pitchFamily="34" charset="-128"/>
              </a:rPr>
              <a:t>instituição</a:t>
            </a:r>
            <a:r>
              <a:rPr lang="en-US" dirty="0">
                <a:ea typeface="ＭＳ Ｐゴシック" pitchFamily="34" charset="-128"/>
              </a:rPr>
              <a:t> a tempo integral</a:t>
            </a:r>
          </a:p>
          <a:p>
            <a:pPr marL="342900" indent="-342900">
              <a:lnSpc>
                <a:spcPct val="90000"/>
              </a:lnSpc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 err="1">
                <a:ea typeface="ＭＳ Ｐゴシック" pitchFamily="34" charset="-128"/>
              </a:rPr>
              <a:t>Está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err="1">
                <a:ea typeface="ＭＳ Ｐゴシック" pitchFamily="34" charset="-128"/>
              </a:rPr>
              <a:t>presente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err="1">
                <a:ea typeface="ＭＳ Ｐゴシック" pitchFamily="34" charset="-128"/>
              </a:rPr>
              <a:t>na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err="1">
                <a:ea typeface="ＭＳ Ｐゴシック" pitchFamily="34" charset="-128"/>
              </a:rPr>
              <a:t>instituição</a:t>
            </a:r>
            <a:r>
              <a:rPr lang="en-US" dirty="0">
                <a:ea typeface="ＭＳ Ｐゴシック" pitchFamily="34" charset="-128"/>
              </a:rPr>
              <a:t> às 8 </a:t>
            </a:r>
            <a:r>
              <a:rPr lang="en-US" dirty="0" err="1">
                <a:ea typeface="ＭＳ Ｐゴシック" pitchFamily="34" charset="-128"/>
              </a:rPr>
              <a:t>horas</a:t>
            </a:r>
            <a:r>
              <a:rPr lang="en-US" dirty="0">
                <a:ea typeface="ＭＳ Ｐゴシック" pitchFamily="34" charset="-128"/>
              </a:rPr>
              <a:t> do </a:t>
            </a:r>
            <a:r>
              <a:rPr lang="en-US" dirty="0" err="1">
                <a:ea typeface="ＭＳ Ｐゴシック" pitchFamily="34" charset="-128"/>
              </a:rPr>
              <a:t>dia</a:t>
            </a:r>
            <a:r>
              <a:rPr lang="en-US" dirty="0">
                <a:ea typeface="ＭＳ Ｐゴシック" pitchFamily="34" charset="-128"/>
              </a:rPr>
              <a:t> do </a:t>
            </a:r>
            <a:r>
              <a:rPr lang="en-US" dirty="0" err="1">
                <a:ea typeface="ＭＳ Ｐゴシック" pitchFamily="34" charset="-128"/>
              </a:rPr>
              <a:t>Inquérito</a:t>
            </a: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100000"/>
              </a:lnSpc>
              <a:buFont typeface="Wingdings" pitchFamily="2" charset="2"/>
              <a:buChar char="§"/>
            </a:pPr>
            <a:r>
              <a:rPr lang="en-US" dirty="0" err="1">
                <a:ea typeface="ＭＳ Ｐゴシック" pitchFamily="34" charset="-128"/>
              </a:rPr>
              <a:t>Não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err="1">
                <a:ea typeface="ＭＳ Ｐゴシック" pitchFamily="34" charset="-128"/>
              </a:rPr>
              <a:t>teve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err="1">
                <a:ea typeface="ＭＳ Ｐゴシック" pitchFamily="34" charset="-128"/>
              </a:rPr>
              <a:t>alta</a:t>
            </a:r>
            <a:r>
              <a:rPr lang="en-US" dirty="0">
                <a:ea typeface="ＭＳ Ｐゴシック" pitchFamily="34" charset="-128"/>
              </a:rPr>
              <a:t> da </a:t>
            </a:r>
            <a:r>
              <a:rPr lang="en-US" dirty="0" err="1">
                <a:ea typeface="ＭＳ Ｐゴシック" pitchFamily="34" charset="-128"/>
              </a:rPr>
              <a:t>instituição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err="1">
                <a:ea typeface="ＭＳ Ｐゴシック" pitchFamily="34" charset="-128"/>
              </a:rPr>
              <a:t>até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err="1">
                <a:ea typeface="ＭＳ Ｐゴシック" pitchFamily="34" charset="-128"/>
              </a:rPr>
              <a:t>ao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err="1">
                <a:ea typeface="ＭＳ Ｐゴシック" pitchFamily="34" charset="-128"/>
              </a:rPr>
              <a:t>momento</a:t>
            </a:r>
            <a:r>
              <a:rPr lang="en-US" dirty="0">
                <a:ea typeface="ＭＳ Ｐゴシック" pitchFamily="34" charset="-128"/>
              </a:rPr>
              <a:t> da </a:t>
            </a:r>
            <a:r>
              <a:rPr lang="en-US" dirty="0" err="1">
                <a:ea typeface="ＭＳ Ｐゴシック" pitchFamily="34" charset="-128"/>
              </a:rPr>
              <a:t>realização</a:t>
            </a:r>
            <a:r>
              <a:rPr lang="en-US" dirty="0">
                <a:ea typeface="ＭＳ Ｐゴシック" pitchFamily="34" charset="-128"/>
              </a:rPr>
              <a:t> do </a:t>
            </a:r>
            <a:r>
              <a:rPr lang="en-US" dirty="0" err="1">
                <a:ea typeface="ＭＳ Ｐゴシック" pitchFamily="34" charset="-128"/>
              </a:rPr>
              <a:t>Inquérito</a:t>
            </a:r>
            <a:endParaRPr lang="en-US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fr-BE" dirty="0" smtClean="0">
              <a:ea typeface="ＭＳ Ｐゴシック" pitchFamily="34" charset="-128"/>
              <a:sym typeface="Wingdings" pitchFamily="2" charset="2"/>
            </a:endParaRPr>
          </a:p>
          <a:p>
            <a:pPr>
              <a:lnSpc>
                <a:spcPct val="80000"/>
              </a:lnSpc>
            </a:pPr>
            <a:endParaRPr lang="fr-BE" dirty="0">
              <a:ea typeface="ＭＳ Ｐゴシック" pitchFamily="34" charset="-128"/>
              <a:sym typeface="Wingdings" pitchFamily="2" charset="2"/>
            </a:endParaRPr>
          </a:p>
          <a:p>
            <a:pPr>
              <a:lnSpc>
                <a:spcPct val="80000"/>
              </a:lnSpc>
            </a:pPr>
            <a:endParaRPr lang="en-US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en-US" dirty="0">
              <a:ea typeface="ＭＳ Ｐゴシック" pitchFamily="34" charset="-128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43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042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018540"/>
            <a:ext cx="8526463" cy="5162550"/>
          </a:xfrm>
        </p:spPr>
        <p:txBody>
          <a:bodyPr/>
          <a:lstStyle/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Deve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ser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preenchido</a:t>
            </a:r>
            <a:r>
              <a:rPr lang="en-US" dirty="0" smtClean="0">
                <a:ea typeface="ＭＳ Ｐゴシック" pitchFamily="34" charset="-128"/>
              </a:rPr>
              <a:t> um </a:t>
            </a:r>
            <a:r>
              <a:rPr lang="en-US" dirty="0" err="1" smtClean="0">
                <a:ea typeface="ＭＳ Ｐゴシック" pitchFamily="34" charset="-128"/>
              </a:rPr>
              <a:t>Questionário</a:t>
            </a:r>
            <a:r>
              <a:rPr lang="en-US" dirty="0" smtClean="0">
                <a:ea typeface="ＭＳ Ｐゴシック" pitchFamily="34" charset="-128"/>
              </a:rPr>
              <a:t> de </a:t>
            </a:r>
            <a:r>
              <a:rPr lang="en-US" dirty="0" err="1" smtClean="0">
                <a:ea typeface="ＭＳ Ｐゴシック" pitchFamily="34" charset="-128"/>
              </a:rPr>
              <a:t>Residente</a:t>
            </a:r>
            <a:r>
              <a:rPr lang="en-US" dirty="0" smtClean="0">
                <a:ea typeface="ＭＳ Ｐゴシック" pitchFamily="34" charset="-128"/>
              </a:rPr>
              <a:t> para H. </a:t>
            </a:r>
            <a:r>
              <a:rPr lang="en-US" dirty="0" err="1" smtClean="0">
                <a:ea typeface="ＭＳ Ｐゴシック" pitchFamily="34" charset="-128"/>
              </a:rPr>
              <a:t>Horácio</a:t>
            </a:r>
            <a:r>
              <a:rPr lang="en-US" dirty="0" smtClean="0">
                <a:ea typeface="ＭＳ Ｐゴシック" pitchFamily="34" charset="-128"/>
              </a:rPr>
              <a:t>?</a:t>
            </a: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endParaRPr lang="fr-BE" dirty="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r>
              <a:rPr lang="fr-BE" dirty="0" smtClean="0">
                <a:ea typeface="ＭＳ Ｐゴシック" pitchFamily="34" charset="-128"/>
              </a:rPr>
              <a:t>SIM!</a:t>
            </a:r>
            <a:endParaRPr lang="fr-BE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Ø"/>
            </a:pPr>
            <a:r>
              <a:rPr lang="fr-BE" dirty="0" err="1" smtClean="0">
                <a:ea typeface="ＭＳ Ｐゴシック" pitchFamily="34" charset="-128"/>
              </a:rPr>
              <a:t>Sob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antibioterapia</a:t>
            </a:r>
            <a:r>
              <a:rPr lang="fr-BE" dirty="0" smtClean="0">
                <a:ea typeface="ＭＳ Ｐゴシック" pitchFamily="34" charset="-128"/>
              </a:rPr>
              <a:t> (</a:t>
            </a:r>
            <a:r>
              <a:rPr lang="fr-BE" dirty="0" err="1" smtClean="0">
                <a:ea typeface="ＭＳ Ｐゴシック" pitchFamily="34" charset="-128"/>
              </a:rPr>
              <a:t>metronidazol</a:t>
            </a:r>
            <a:r>
              <a:rPr lang="fr-BE" dirty="0" smtClean="0">
                <a:ea typeface="ＭＳ Ｐゴシック" pitchFamily="34" charset="-128"/>
              </a:rPr>
              <a:t> e </a:t>
            </a:r>
            <a:r>
              <a:rPr lang="fr-BE" dirty="0" err="1" smtClean="0">
                <a:ea typeface="ＭＳ Ｐゴシック" pitchFamily="34" charset="-128"/>
              </a:rPr>
              <a:t>levofoxacina</a:t>
            </a:r>
            <a:r>
              <a:rPr lang="fr-BE" dirty="0" smtClean="0">
                <a:ea typeface="ＭＳ Ｐゴシック" pitchFamily="34" charset="-128"/>
              </a:rPr>
              <a:t>) no dia do </a:t>
            </a:r>
            <a:r>
              <a:rPr lang="fr-BE" dirty="0" err="1" smtClean="0">
                <a:ea typeface="ＭＳ Ｐゴシック" pitchFamily="34" charset="-128"/>
              </a:rPr>
              <a:t>Inquérito</a:t>
            </a:r>
            <a:endParaRPr lang="fr-BE" dirty="0" smtClean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Ø"/>
            </a:pPr>
            <a:endParaRPr lang="fr-BE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Ø"/>
            </a:pPr>
            <a:r>
              <a:rPr lang="pt-PT" dirty="0" smtClean="0">
                <a:ea typeface="ＭＳ Ｐゴシック" pitchFamily="34" charset="-128"/>
              </a:rPr>
              <a:t>Tem IACS ativa?</a:t>
            </a:r>
            <a:r>
              <a:rPr lang="fr-BE" dirty="0">
                <a:ea typeface="ＭＳ Ｐゴシック" pitchFamily="34" charset="-128"/>
              </a:rPr>
              <a:t>	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pt-PT" sz="16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B. O início dos sintomas ocorreu:</a:t>
            </a:r>
            <a:endParaRPr lang="pt-PT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99160">
              <a:lnSpc>
                <a:spcPct val="150000"/>
              </a:lnSpc>
              <a:spcAft>
                <a:spcPts val="0"/>
              </a:spcAft>
            </a:pPr>
            <a:r>
              <a:rPr lang="pt-PT" sz="16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 </a:t>
            </a:r>
            <a:r>
              <a:rPr lang="pt-PT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caso de ILC (infeção do local cirúrgico) </a:t>
            </a:r>
            <a:r>
              <a:rPr lang="pt-PT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</a:t>
            </a:r>
            <a:r>
              <a:rPr lang="pt-PT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profundas de órgão / espaço -que ocorram menos de 90 dias após a cirurgia de implante; </a:t>
            </a:r>
            <a:r>
              <a:rPr lang="pt-PT" sz="1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OU  No caso de ILC que ocorrem menos </a:t>
            </a:r>
            <a:endParaRPr lang="pt-PT" sz="1600" dirty="0" smtClean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99160">
              <a:lnSpc>
                <a:spcPct val="150000"/>
              </a:lnSpc>
              <a:spcAft>
                <a:spcPts val="0"/>
              </a:spcAft>
            </a:pPr>
            <a:r>
              <a:rPr lang="pt-PT" sz="1600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 </a:t>
            </a:r>
            <a:r>
              <a:rPr lang="pt-PT" sz="1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30 dias depois de uma </a:t>
            </a:r>
            <a:r>
              <a:rPr lang="pt-PT" sz="1400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cirurgia</a:t>
            </a:r>
            <a:endParaRPr lang="fr-BE" sz="2400" dirty="0">
              <a:solidFill>
                <a:srgbClr val="FF0000"/>
              </a:solidFill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fr-BE" sz="2400" dirty="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fr-BE" dirty="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fr-BE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en-US" dirty="0">
              <a:ea typeface="ＭＳ Ｐゴシック" pitchFamily="34" charset="-128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44</a:t>
            </a:r>
            <a:endParaRPr lang="en-US" dirty="0"/>
          </a:p>
        </p:txBody>
      </p:sp>
      <p:sp>
        <p:nvSpPr>
          <p:cNvPr id="6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11: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890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238" y="888274"/>
            <a:ext cx="6453587" cy="5390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45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60154" y="2116178"/>
            <a:ext cx="41801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>
                <a:solidFill>
                  <a:srgbClr val="FF0000"/>
                </a:solidFill>
              </a:rPr>
              <a:t>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14318" y="2749752"/>
            <a:ext cx="41801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>
                <a:solidFill>
                  <a:srgbClr val="FF0000"/>
                </a:solidFill>
              </a:rPr>
              <a:t>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57861" y="3285283"/>
            <a:ext cx="418011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800" dirty="0" smtClean="0">
                <a:solidFill>
                  <a:srgbClr val="FF0000"/>
                </a:solidFill>
              </a:rPr>
              <a:t>X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48855" y="2647302"/>
            <a:ext cx="41801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>
                <a:solidFill>
                  <a:srgbClr val="FF0000"/>
                </a:solidFill>
              </a:rPr>
              <a:t>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11: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389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1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401" y="1781175"/>
            <a:ext cx="8555721" cy="3714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46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95866" y="2145838"/>
            <a:ext cx="41801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>
                <a:solidFill>
                  <a:srgbClr val="FF0000"/>
                </a:solidFill>
              </a:rPr>
              <a:t>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11: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04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47</a:t>
            </a:r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038" y="785813"/>
            <a:ext cx="7019925" cy="528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11: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280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018540"/>
            <a:ext cx="8526463" cy="516255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fr-BE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r>
              <a:rPr lang="fr-BE" dirty="0">
                <a:ea typeface="ＭＳ Ｐゴシック" pitchFamily="34" charset="-128"/>
              </a:rPr>
              <a:t>	</a:t>
            </a:r>
            <a:endParaRPr lang="fr-BE" dirty="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fr-BE" dirty="0" smtClean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endParaRPr lang="fr-BE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en-US" dirty="0">
              <a:ea typeface="ＭＳ Ｐゴシック" pitchFamily="34" charset="-128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48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57" y="1750150"/>
            <a:ext cx="6981825" cy="219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11: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741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018540"/>
            <a:ext cx="8526463" cy="516255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fr-BE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r>
              <a:rPr lang="fr-BE" dirty="0">
                <a:ea typeface="ＭＳ Ｐゴシック" pitchFamily="34" charset="-128"/>
              </a:rPr>
              <a:t>	</a:t>
            </a:r>
            <a:endParaRPr lang="fr-BE" dirty="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fr-BE" dirty="0" smtClean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endParaRPr lang="fr-BE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en-US" dirty="0">
              <a:ea typeface="ＭＳ Ｐゴシック" pitchFamily="34" charset="-128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49</a:t>
            </a:r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863853"/>
            <a:ext cx="7621886" cy="5398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11: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324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018540"/>
            <a:ext cx="8526463" cy="516255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fr-BE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r>
              <a:rPr lang="fr-BE" dirty="0">
                <a:ea typeface="ＭＳ Ｐゴシック" pitchFamily="34" charset="-128"/>
              </a:rPr>
              <a:t>	</a:t>
            </a:r>
            <a:endParaRPr lang="fr-BE" dirty="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fr-BE" dirty="0" smtClean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endParaRPr lang="fr-BE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en-US" dirty="0">
              <a:ea typeface="ＭＳ Ｐゴシック" pitchFamily="34" charset="-128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75" y="739572"/>
            <a:ext cx="7405075" cy="5543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11: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711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7: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018540"/>
            <a:ext cx="8526463" cy="5162550"/>
          </a:xfrm>
        </p:spPr>
        <p:txBody>
          <a:bodyPr/>
          <a:lstStyle/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fr-BE" dirty="0">
                <a:ea typeface="ＭＳ Ｐゴシック" pitchFamily="34" charset="-128"/>
              </a:rPr>
              <a:t>J. </a:t>
            </a:r>
            <a:r>
              <a:rPr lang="fr-BE" dirty="0" err="1">
                <a:ea typeface="ＭＳ Ｐゴシック" pitchFamily="34" charset="-128"/>
              </a:rPr>
              <a:t>Julieta</a:t>
            </a:r>
            <a:r>
              <a:rPr lang="fr-BE" dirty="0">
                <a:ea typeface="ＭＳ Ｐゴシック" pitchFamily="34" charset="-128"/>
              </a:rPr>
              <a:t> é </a:t>
            </a:r>
            <a:r>
              <a:rPr lang="fr-BE" dirty="0" err="1">
                <a:ea typeface="ＭＳ Ｐゴシック" pitchFamily="34" charset="-128"/>
              </a:rPr>
              <a:t>um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residente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elegível</a:t>
            </a:r>
            <a:r>
              <a:rPr lang="fr-BE" dirty="0">
                <a:ea typeface="ＭＳ Ｐゴシック" pitchFamily="34" charset="-128"/>
              </a:rPr>
              <a:t> para o </a:t>
            </a:r>
            <a:r>
              <a:rPr lang="fr-BE" dirty="0" err="1">
                <a:ea typeface="ＭＳ Ｐゴシック" pitchFamily="34" charset="-128"/>
              </a:rPr>
              <a:t>Inquérito</a:t>
            </a:r>
            <a:r>
              <a:rPr lang="fr-BE" dirty="0">
                <a:ea typeface="ＭＳ Ｐゴシック" pitchFamily="34" charset="-128"/>
              </a:rPr>
              <a:t>? S/N</a:t>
            </a:r>
            <a:endParaRPr lang="en-US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è"/>
            </a:pPr>
            <a:r>
              <a:rPr lang="fr-BE" dirty="0" smtClean="0">
                <a:ea typeface="ＭＳ Ｐゴシック" pitchFamily="34" charset="-128"/>
                <a:sym typeface="Wingdings" pitchFamily="2" charset="2"/>
              </a:rPr>
              <a:t>SIM!</a:t>
            </a:r>
          </a:p>
          <a:p>
            <a:pPr>
              <a:lnSpc>
                <a:spcPct val="80000"/>
              </a:lnSpc>
            </a:pPr>
            <a:endParaRPr lang="fr-BE" dirty="0">
              <a:ea typeface="ＭＳ Ｐゴシック" pitchFamily="34" charset="-128"/>
              <a:sym typeface="Wingdings" pitchFamily="2" charset="2"/>
            </a:endParaRPr>
          </a:p>
          <a:p>
            <a:pPr marL="342900" indent="-342900">
              <a:lnSpc>
                <a:spcPct val="90000"/>
              </a:lnSpc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 smtClean="0">
                <a:ea typeface="ＭＳ Ｐゴシック" pitchFamily="34" charset="-128"/>
              </a:rPr>
              <a:t>Vive a </a:t>
            </a:r>
            <a:r>
              <a:rPr lang="en-US" dirty="0">
                <a:ea typeface="ＭＳ Ｐゴシック" pitchFamily="34" charset="-128"/>
              </a:rPr>
              <a:t>tempo integral </a:t>
            </a:r>
            <a:r>
              <a:rPr lang="en-US" dirty="0" err="1">
                <a:ea typeface="ＭＳ Ｐゴシック" pitchFamily="34" charset="-128"/>
              </a:rPr>
              <a:t>na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instituição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há</a:t>
            </a:r>
            <a:r>
              <a:rPr lang="en-US" dirty="0" smtClean="0">
                <a:ea typeface="ＭＳ Ｐゴシック" pitchFamily="34" charset="-128"/>
              </a:rPr>
              <a:t> 2 </a:t>
            </a:r>
            <a:r>
              <a:rPr lang="en-US" dirty="0" err="1" smtClean="0">
                <a:ea typeface="ＭＳ Ｐゴシック" pitchFamily="34" charset="-128"/>
              </a:rPr>
              <a:t>anos</a:t>
            </a:r>
            <a:endParaRPr lang="en-US" dirty="0">
              <a:ea typeface="ＭＳ Ｐゴシック" pitchFamily="34" charset="-128"/>
            </a:endParaRPr>
          </a:p>
          <a:p>
            <a:pPr marL="342900" indent="-342900"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Está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presente</a:t>
            </a:r>
            <a:r>
              <a:rPr lang="en-US" dirty="0" smtClean="0">
                <a:ea typeface="ＭＳ Ｐゴシック" pitchFamily="34" charset="-128"/>
              </a:rPr>
              <a:t> às 8 </a:t>
            </a:r>
            <a:r>
              <a:rPr lang="en-US" dirty="0" err="1" smtClean="0">
                <a:ea typeface="ＭＳ Ｐゴシック" pitchFamily="34" charset="-128"/>
              </a:rPr>
              <a:t>horas</a:t>
            </a:r>
            <a:r>
              <a:rPr lang="en-US" dirty="0" smtClean="0">
                <a:ea typeface="ＭＳ Ｐゴシック" pitchFamily="34" charset="-128"/>
              </a:rPr>
              <a:t> no </a:t>
            </a:r>
            <a:r>
              <a:rPr lang="en-US" dirty="0" err="1" smtClean="0">
                <a:ea typeface="ＭＳ Ｐゴシック" pitchFamily="34" charset="-128"/>
              </a:rPr>
              <a:t>dia</a:t>
            </a:r>
            <a:r>
              <a:rPr lang="en-US" dirty="0" smtClean="0">
                <a:ea typeface="ＭＳ Ｐゴシック" pitchFamily="34" charset="-128"/>
              </a:rPr>
              <a:t> do </a:t>
            </a:r>
            <a:r>
              <a:rPr lang="en-US" dirty="0" err="1" smtClean="0">
                <a:ea typeface="ＭＳ Ｐゴシック" pitchFamily="34" charset="-128"/>
              </a:rPr>
              <a:t>Inquérito</a:t>
            </a: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100000"/>
              </a:lnSpc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Não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teve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alta</a:t>
            </a:r>
            <a:r>
              <a:rPr lang="en-US" dirty="0" smtClean="0">
                <a:ea typeface="ＭＳ Ｐゴシック" pitchFamily="34" charset="-128"/>
              </a:rPr>
              <a:t> da </a:t>
            </a:r>
            <a:r>
              <a:rPr lang="en-US" dirty="0" err="1" smtClean="0">
                <a:ea typeface="ＭＳ Ｐゴシック" pitchFamily="34" charset="-128"/>
              </a:rPr>
              <a:t>instituição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até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ao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momento</a:t>
            </a:r>
            <a:r>
              <a:rPr lang="en-US" dirty="0" smtClean="0">
                <a:ea typeface="ＭＳ Ｐゴシック" pitchFamily="34" charset="-128"/>
              </a:rPr>
              <a:t> do </a:t>
            </a:r>
            <a:r>
              <a:rPr lang="en-US" dirty="0" err="1" smtClean="0">
                <a:ea typeface="ＭＳ Ｐゴシック" pitchFamily="34" charset="-128"/>
              </a:rPr>
              <a:t>Inquérito</a:t>
            </a:r>
            <a:endParaRPr lang="en-US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en-US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en-US" dirty="0">
              <a:ea typeface="ＭＳ Ｐゴシック" pitchFamily="34" charset="-128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8287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149530"/>
            <a:ext cx="8526463" cy="5031559"/>
          </a:xfrm>
        </p:spPr>
        <p:txBody>
          <a:bodyPr/>
          <a:lstStyle/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en-US" dirty="0" err="1">
                <a:ea typeface="ＭＳ Ｐゴシック" pitchFamily="34" charset="-128"/>
              </a:rPr>
              <a:t>Devemos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err="1">
                <a:ea typeface="ＭＳ Ｐゴシック" pitchFamily="34" charset="-128"/>
              </a:rPr>
              <a:t>preencher</a:t>
            </a:r>
            <a:r>
              <a:rPr lang="en-US" dirty="0">
                <a:ea typeface="ＭＳ Ｐゴシック" pitchFamily="34" charset="-128"/>
              </a:rPr>
              <a:t> um </a:t>
            </a:r>
            <a:r>
              <a:rPr lang="en-US" dirty="0" err="1">
                <a:ea typeface="ＭＳ Ｐゴシック" pitchFamily="34" charset="-128"/>
              </a:rPr>
              <a:t>Questionário</a:t>
            </a:r>
            <a:r>
              <a:rPr lang="en-US" dirty="0">
                <a:ea typeface="ＭＳ Ｐゴシック" pitchFamily="34" charset="-128"/>
              </a:rPr>
              <a:t> de </a:t>
            </a:r>
            <a:r>
              <a:rPr lang="en-US" dirty="0" err="1">
                <a:ea typeface="ＭＳ Ｐゴシック" pitchFamily="34" charset="-128"/>
              </a:rPr>
              <a:t>Residente</a:t>
            </a:r>
            <a:r>
              <a:rPr lang="en-US" dirty="0">
                <a:ea typeface="ＭＳ Ｐゴシック" pitchFamily="34" charset="-128"/>
              </a:rPr>
              <a:t> para J. </a:t>
            </a:r>
            <a:r>
              <a:rPr lang="en-US" dirty="0" err="1">
                <a:ea typeface="ＭＳ Ｐゴシック" pitchFamily="34" charset="-128"/>
              </a:rPr>
              <a:t>Julieta</a:t>
            </a:r>
            <a:r>
              <a:rPr lang="en-US" dirty="0">
                <a:ea typeface="ＭＳ Ｐゴシック" pitchFamily="34" charset="-128"/>
              </a:rPr>
              <a:t>? </a:t>
            </a:r>
            <a:r>
              <a:rPr lang="en-US" dirty="0" smtClean="0">
                <a:ea typeface="ＭＳ Ｐゴシック" pitchFamily="34" charset="-128"/>
              </a:rPr>
              <a:t>S/N</a:t>
            </a: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endParaRPr lang="en-US" dirty="0" smtClean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fr-BE" dirty="0" smtClean="0">
                <a:ea typeface="ＭＳ Ｐゴシック" pitchFamily="34" charset="-128"/>
                <a:sym typeface="Wingdings" pitchFamily="2" charset="2"/>
              </a:rPr>
              <a:t>SIM!</a:t>
            </a:r>
            <a:endParaRPr lang="en-US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fr-BE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Ø"/>
            </a:pPr>
            <a:r>
              <a:rPr lang="fr-BE" dirty="0" err="1" smtClean="0">
                <a:ea typeface="ＭＳ Ｐゴシック" pitchFamily="34" charset="-128"/>
              </a:rPr>
              <a:t>Está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sob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terapêutica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antimicrobiana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smtClean="0">
                <a:ea typeface="ＭＳ Ｐゴシック" pitchFamily="34" charset="-128"/>
              </a:rPr>
              <a:t>(</a:t>
            </a:r>
            <a:r>
              <a:rPr lang="fr-BE" dirty="0" err="1" smtClean="0">
                <a:ea typeface="ＭＳ Ｐゴシック" pitchFamily="34" charset="-128"/>
              </a:rPr>
              <a:t>profilática</a:t>
            </a:r>
            <a:r>
              <a:rPr lang="fr-BE" dirty="0" smtClean="0">
                <a:ea typeface="ＭＳ Ｐゴシック" pitchFamily="34" charset="-128"/>
              </a:rPr>
              <a:t>) no dia do </a:t>
            </a:r>
            <a:r>
              <a:rPr lang="fr-BE" dirty="0" err="1" smtClean="0">
                <a:ea typeface="ＭＳ Ｐゴシック" pitchFamily="34" charset="-128"/>
              </a:rPr>
              <a:t>Inquérito</a:t>
            </a:r>
            <a:endParaRPr lang="fr-BE" dirty="0" smtClean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Ø"/>
            </a:pPr>
            <a:r>
              <a:rPr lang="fr-BE" dirty="0" err="1" smtClean="0">
                <a:ea typeface="ＭＳ Ｐゴシック" pitchFamily="34" charset="-128"/>
              </a:rPr>
              <a:t>Não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apresenta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sinais</a:t>
            </a:r>
            <a:r>
              <a:rPr lang="fr-BE" dirty="0" smtClean="0">
                <a:ea typeface="ＭＳ Ｐゴシック" pitchFamily="34" charset="-128"/>
              </a:rPr>
              <a:t>/</a:t>
            </a:r>
            <a:r>
              <a:rPr lang="fr-BE" dirty="0" err="1" smtClean="0">
                <a:ea typeface="ＭＳ Ｐゴシック" pitchFamily="34" charset="-128"/>
              </a:rPr>
              <a:t>sintomas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>
                <a:ea typeface="ＭＳ Ｐゴシック" pitchFamily="34" charset="-128"/>
              </a:rPr>
              <a:t>de </a:t>
            </a:r>
            <a:r>
              <a:rPr lang="fr-BE" dirty="0" err="1" smtClean="0">
                <a:ea typeface="ＭＳ Ｐゴシック" pitchFamily="34" charset="-128"/>
              </a:rPr>
              <a:t>infecção</a:t>
            </a:r>
            <a:r>
              <a:rPr lang="fr-BE" dirty="0">
                <a:ea typeface="ＭＳ Ｐゴシック" pitchFamily="34" charset="-128"/>
              </a:rPr>
              <a:t>	 </a:t>
            </a:r>
          </a:p>
          <a:p>
            <a:pPr>
              <a:lnSpc>
                <a:spcPct val="80000"/>
              </a:lnSpc>
            </a:pPr>
            <a:endParaRPr lang="fr-BE" dirty="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fr-BE" sz="2400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fr-BE" sz="2400" dirty="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fr-BE" dirty="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fr-BE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en-US" dirty="0">
              <a:ea typeface="ＭＳ Ｐゴシック" pitchFamily="34" charset="-128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7</a:t>
            </a:r>
            <a:endParaRPr lang="en-US" dirty="0"/>
          </a:p>
        </p:txBody>
      </p:sp>
      <p:sp>
        <p:nvSpPr>
          <p:cNvPr id="6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7: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214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8</a:t>
            </a:r>
            <a:endParaRPr lang="en-US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915" y="817516"/>
            <a:ext cx="7232468" cy="5424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7: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053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9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315" y="2246812"/>
            <a:ext cx="7890551" cy="2469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7: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4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018540"/>
            <a:ext cx="8526463" cy="51625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fr-BE" dirty="0" smtClean="0">
                <a:ea typeface="ＭＳ Ｐゴシック" pitchFamily="34" charset="-128"/>
              </a:rPr>
              <a:t> </a:t>
            </a:r>
            <a:endParaRPr lang="fr-BE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fr-BE" dirty="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fr-BE" sz="2400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fr-BE" sz="2400" dirty="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fr-BE" dirty="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fr-BE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en-US" dirty="0">
              <a:ea typeface="ＭＳ Ｐゴシック" pitchFamily="34" charset="-128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438" y="841973"/>
            <a:ext cx="7722056" cy="5471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7: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36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ECDC_PowerPoint_Template_2009_rev_1_4_MSO_2007">
  <a:themeElements>
    <a:clrScheme name="ECDC_PowerPoint_Template_2009_rev_1_4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CDC_Tahom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ECDC_PowerPoint_Template_2009_rev_1_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DC_PowerPoint_Template_2009_rev_1_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DC_PowerPoint_Template_2009_rev_1_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DC_PowerPoint_Template_2009_rev_1_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DC_PowerPoint_Template_2009_rev_1_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DC_PowerPoint_Template_2009_rev_1_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DC_PowerPoint_Template_2009_rev_1_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DC_PowerPoint_Template_2009_rev_1_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DC_PowerPoint_Template_2009_rev_1_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DC_PowerPoint_Template_2009_rev_1_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DC_PowerPoint_Template_2009_rev_1_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DC_PowerPoint_Template_2009_rev_1_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CDC_Tahom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7F25917B0C2324FBF4863FD2196A7A3" ma:contentTypeVersion="0" ma:contentTypeDescription="Create a new document." ma:contentTypeScope="" ma:versionID="3ff846c2d4db515f5f6cb8940ae998e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FB06E3A-234A-4ACD-8288-48B424AC5979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F39DACA-1FE1-413F-9C9E-EDC1BEE6F90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46B400C-8EA8-42E0-8C74-7B5515E7F45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ECDC%20Presentation</Template>
  <TotalTime>1660</TotalTime>
  <Words>1883</Words>
  <Application>Microsoft Office PowerPoint</Application>
  <PresentationFormat>Apresentação no Ecrã (4:3)</PresentationFormat>
  <Paragraphs>420</Paragraphs>
  <Slides>49</Slides>
  <Notes>47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dos diapositivos</vt:lpstr>
      </vt:variant>
      <vt:variant>
        <vt:i4>49</vt:i4>
      </vt:variant>
    </vt:vector>
  </HeadingPairs>
  <TitlesOfParts>
    <vt:vector size="51" baseType="lpstr">
      <vt:lpstr>1_ECDC_PowerPoint_Template_2009_rev_1_4_MSO_2007</vt:lpstr>
      <vt:lpstr>Custom Design</vt:lpstr>
      <vt:lpstr>Apresentação 5</vt:lpstr>
      <vt:lpstr>Estudo de caso 7</vt:lpstr>
      <vt:lpstr>Estudo de caso 7</vt:lpstr>
      <vt:lpstr>Estudo de caso 7</vt:lpstr>
      <vt:lpstr>Estudo de caso 7: respostas</vt:lpstr>
      <vt:lpstr>Estudo de caso 7: respostas</vt:lpstr>
      <vt:lpstr>Estudo de caso 7: respostas</vt:lpstr>
      <vt:lpstr>Estudo de caso 7: respostas</vt:lpstr>
      <vt:lpstr>Estudo de caso 7: respostas</vt:lpstr>
      <vt:lpstr>Estudo de caso 8</vt:lpstr>
      <vt:lpstr>Estudo de caso 8</vt:lpstr>
      <vt:lpstr>Estudo de caso 8</vt:lpstr>
      <vt:lpstr>Estudo de caso 8: respostas</vt:lpstr>
      <vt:lpstr>Estudo de caso 8: respostas</vt:lpstr>
      <vt:lpstr>Estudo de caso 8: respostas</vt:lpstr>
      <vt:lpstr>Estudo de caso 8: respostas</vt:lpstr>
      <vt:lpstr>Estudo de caso 8: respostas</vt:lpstr>
      <vt:lpstr>Estudo de caso 8: respostas</vt:lpstr>
      <vt:lpstr>Estudo de caso 8: respostas</vt:lpstr>
      <vt:lpstr>Estudo de caso 9</vt:lpstr>
      <vt:lpstr>Estudo de caso 9</vt:lpstr>
      <vt:lpstr>Estudo de caso 9</vt:lpstr>
      <vt:lpstr>Estudo de caso 9: respostas</vt:lpstr>
      <vt:lpstr>Caso estudo 9: respostas</vt:lpstr>
      <vt:lpstr>Caso estudo 9: respostas</vt:lpstr>
      <vt:lpstr>Caso estudo 9: respostas</vt:lpstr>
      <vt:lpstr>Caso estudo 9: respostas</vt:lpstr>
      <vt:lpstr>Caso estudo 9: respostas</vt:lpstr>
      <vt:lpstr>Caso estudo 9: respostas</vt:lpstr>
      <vt:lpstr>Estudo de caso 10</vt:lpstr>
      <vt:lpstr>Estudo de caso 10</vt:lpstr>
      <vt:lpstr>Estudo de caso 10</vt:lpstr>
      <vt:lpstr>Estudo de caso 10: respostas</vt:lpstr>
      <vt:lpstr>Estudo de caso 10: respostas</vt:lpstr>
      <vt:lpstr>Estudo de caso 10: respostas</vt:lpstr>
      <vt:lpstr>Estudo de caso 10: respostas</vt:lpstr>
      <vt:lpstr>Estudo de caso 10: respostas</vt:lpstr>
      <vt:lpstr>Estudo de caso 10: respostas</vt:lpstr>
      <vt:lpstr>Estudo de caso 11</vt:lpstr>
      <vt:lpstr>Estudo de caso 11</vt:lpstr>
      <vt:lpstr>Estudo de caso 11</vt:lpstr>
      <vt:lpstr>Estudo de caso 11: respostas</vt:lpstr>
      <vt:lpstr>Estudo de caso 11: respostas</vt:lpstr>
      <vt:lpstr>Estudo de caso 11: respostas</vt:lpstr>
      <vt:lpstr>Estudo de caso 11: respostas</vt:lpstr>
      <vt:lpstr>Estudo de caso 11: respostas</vt:lpstr>
      <vt:lpstr>Estudo de caso 11: respostas</vt:lpstr>
      <vt:lpstr>Estudo de caso 11: respostas</vt:lpstr>
      <vt:lpstr>Estudo de caso 11: respostas</vt:lpstr>
    </vt:vector>
  </TitlesOfParts>
  <Company>ECDC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 Kinross</dc:creator>
  <cp:lastModifiedBy>Formacao</cp:lastModifiedBy>
  <cp:revision>165</cp:revision>
  <dcterms:created xsi:type="dcterms:W3CDTF">2015-03-18T09:56:17Z</dcterms:created>
  <dcterms:modified xsi:type="dcterms:W3CDTF">2017-03-16T12:59:04Z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43f3639e-1bb2-4ff7-97ae-4c850b25e456</vt:lpwstr>
  </property>
  <property fmtid="{D5CDD505-2E9C-101B-9397-08002B2CF9AE}" pid="3" name="ContentTypeId">
    <vt:lpwstr>0x010100E7F25917B0C2324FBF4863FD2196A7A3</vt:lpwstr>
  </property>
  <property fmtid="{D5CDD505-2E9C-101B-9397-08002B2CF9AE}" pid="4" name="TaxKeyword">
    <vt:lpwstr/>
  </property>
  <property fmtid="{D5CDD505-2E9C-101B-9397-08002B2CF9AE}" pid="5" name="ECDC_Subject_does">
    <vt:lpwstr/>
  </property>
  <property fmtid="{D5CDD505-2E9C-101B-9397-08002B2CF9AE}" pid="6" name="ECDC_Target_audience">
    <vt:lpwstr/>
  </property>
  <property fmtid="{D5CDD505-2E9C-101B-9397-08002B2CF9AE}" pid="7" name="ECDC_DMS_Country">
    <vt:lpwstr/>
  </property>
  <property fmtid="{D5CDD505-2E9C-101B-9397-08002B2CF9AE}" pid="8" name="ECDC_DMS_Administrative_Document_Type">
    <vt:lpwstr>96;#Presentation|58188f1b-91d9-47b3-9620-426180bb9a64</vt:lpwstr>
  </property>
  <property fmtid="{D5CDD505-2E9C-101B-9397-08002B2CF9AE}" pid="9" name="ECDC_DMS_MIS_Activity_code">
    <vt:lpwstr/>
  </property>
  <property fmtid="{D5CDD505-2E9C-101B-9397-08002B2CF9AE}" pid="10" name="ECDC_DMS_Project">
    <vt:lpwstr/>
  </property>
  <property fmtid="{D5CDD505-2E9C-101B-9397-08002B2CF9AE}" pid="11" name="ECDC_Subject_who">
    <vt:lpwstr/>
  </property>
  <property fmtid="{D5CDD505-2E9C-101B-9397-08002B2CF9AE}" pid="12" name="Meeting_x0020_Code">
    <vt:lpwstr/>
  </property>
  <property fmtid="{D5CDD505-2E9C-101B-9397-08002B2CF9AE}" pid="13" name="ECDC_Subject_what">
    <vt:lpwstr>40;#Topic Not Identified|1bc9b571-1e74-46ed-9b11-99937b1f373f</vt:lpwstr>
  </property>
  <property fmtid="{D5CDD505-2E9C-101B-9397-08002B2CF9AE}" pid="14" name="Meeting Code">
    <vt:lpwstr/>
  </property>
  <property fmtid="{D5CDD505-2E9C-101B-9397-08002B2CF9AE}" pid="15" name="Order">
    <vt:r8>1700</vt:r8>
  </property>
  <property fmtid="{D5CDD505-2E9C-101B-9397-08002B2CF9AE}" pid="16" name="ECDC_DMS_Organigramme">
    <vt:lpwstr/>
  </property>
  <property fmtid="{D5CDD505-2E9C-101B-9397-08002B2CF9AE}" pid="17" name="ECDC_DMS_Folder">
    <vt:lpwstr/>
  </property>
  <property fmtid="{D5CDD505-2E9C-101B-9397-08002B2CF9AE}" pid="18" name="DMS Product">
    <vt:lpwstr/>
  </property>
  <property fmtid="{D5CDD505-2E9C-101B-9397-08002B2CF9AE}" pid="19" name="h3136aeb2e0349ae8522f1f6199b333f">
    <vt:lpwstr/>
  </property>
  <property fmtid="{D5CDD505-2E9C-101B-9397-08002B2CF9AE}" pid="20" name="ECDC_DMS_Organigramme1">
    <vt:lpwstr/>
  </property>
  <property fmtid="{D5CDD505-2E9C-101B-9397-08002B2CF9AE}" pid="21" name="ECDC_IsPublic">
    <vt:bool>true</vt:bool>
  </property>
  <property fmtid="{D5CDD505-2E9C-101B-9397-08002B2CF9AE}" pid="22" name="_NewReviewCycle">
    <vt:lpwstr/>
  </property>
</Properties>
</file>